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 id="2147483749" r:id="rId2"/>
  </p:sldMasterIdLst>
  <p:notesMasterIdLst>
    <p:notesMasterId r:id="rId24"/>
  </p:notesMasterIdLst>
  <p:sldIdLst>
    <p:sldId id="342" r:id="rId3"/>
    <p:sldId id="360" r:id="rId4"/>
    <p:sldId id="364" r:id="rId5"/>
    <p:sldId id="365" r:id="rId6"/>
    <p:sldId id="361" r:id="rId7"/>
    <p:sldId id="345" r:id="rId8"/>
    <p:sldId id="346" r:id="rId9"/>
    <p:sldId id="357" r:id="rId10"/>
    <p:sldId id="359" r:id="rId11"/>
    <p:sldId id="354" r:id="rId12"/>
    <p:sldId id="355" r:id="rId13"/>
    <p:sldId id="369" r:id="rId14"/>
    <p:sldId id="370" r:id="rId15"/>
    <p:sldId id="358" r:id="rId16"/>
    <p:sldId id="367" r:id="rId17"/>
    <p:sldId id="368" r:id="rId18"/>
    <p:sldId id="363" r:id="rId19"/>
    <p:sldId id="362" r:id="rId20"/>
    <p:sldId id="356" r:id="rId21"/>
    <p:sldId id="366" r:id="rId22"/>
    <p:sldId id="34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D7B7"/>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55" autoAdjust="0"/>
    <p:restoredTop sz="94364" autoAdjust="0"/>
  </p:normalViewPr>
  <p:slideViewPr>
    <p:cSldViewPr snapToGrid="0">
      <p:cViewPr varScale="1">
        <p:scale>
          <a:sx n="29" d="100"/>
          <a:sy n="29" d="100"/>
        </p:scale>
        <p:origin x="672" y="3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6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49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31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Copyright </a:t>
            </a:r>
            <a:r>
              <a:rPr lang="en-US" b="1" dirty="0"/>
              <a:t>PresentationGO.com</a:t>
            </a:r>
            <a:r>
              <a:rPr lang="en-US" dirty="0"/>
              <a:t> – Free Templates &amp; Infographics for PowerPoint and Google Slides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683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5486400" y="3429000"/>
            <a:ext cx="5520906" cy="1484204"/>
          </a:xfrm>
        </p:spPr>
        <p:txBody>
          <a:bodyPr anchor="b"/>
          <a:lstStyle>
            <a:lvl1pPr algn="r">
              <a:defRPr sz="6600">
                <a:solidFill>
                  <a:schemeClr val="bg1"/>
                </a:solidFill>
              </a:defRPr>
            </a:lvl1pPr>
          </a:lstStyle>
          <a:p>
            <a:r>
              <a:rPr lang="en-US" smtClean="0"/>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5798244" y="5063370"/>
            <a:ext cx="5209062" cy="976628"/>
          </a:xfrm>
        </p:spPr>
        <p:txBody>
          <a:bodyPr>
            <a:normAutofit/>
          </a:bodyPr>
          <a:lstStyle>
            <a:lvl1pPr marL="0" indent="0" algn="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36280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3051672" y="365126"/>
            <a:ext cx="8302128" cy="1088118"/>
          </a:xfrm>
        </p:spPr>
        <p:txBody>
          <a:bodyPr/>
          <a:lstStyle>
            <a:lvl1pPr algn="l">
              <a:defRPr>
                <a:solidFill>
                  <a:schemeClr val="bg1"/>
                </a:solidFill>
              </a:defRPr>
            </a:lvl1pPr>
          </a:lstStyle>
          <a:p>
            <a:r>
              <a:rPr lang="en-US" smtClean="0"/>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3051672" y="1600200"/>
            <a:ext cx="8302127" cy="4601817"/>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12883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7016827" cy="1088118"/>
          </a:xfrm>
        </p:spPr>
        <p:txBody>
          <a:bodyPr/>
          <a:lstStyle>
            <a:lvl1pPr algn="l">
              <a:defRPr>
                <a:solidFill>
                  <a:schemeClr val="bg1"/>
                </a:solidFill>
              </a:defRPr>
            </a:lvl1pPr>
          </a:lstStyle>
          <a:p>
            <a:r>
              <a:rPr lang="en-US" smtClean="0"/>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600199"/>
            <a:ext cx="6344798" cy="4601817"/>
          </a:xfrm>
        </p:spPr>
        <p:txBody>
          <a:bodyPr/>
          <a:lstStyle>
            <a:lvl1pPr algn="l">
              <a:defRPr>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81842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5563518" y="2436695"/>
            <a:ext cx="5790282" cy="1707776"/>
          </a:xfrm>
        </p:spPr>
        <p:txBody>
          <a:bodyPr anchor="b"/>
          <a:lstStyle>
            <a:lvl1pPr algn="r">
              <a:defRPr sz="6000">
                <a:solidFill>
                  <a:schemeClr val="bg1"/>
                </a:solidFill>
              </a:defRPr>
            </a:lvl1pPr>
          </a:lstStyle>
          <a:p>
            <a:r>
              <a:rPr lang="en-US" smtClean="0"/>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5563518" y="4275377"/>
            <a:ext cx="5790282" cy="975595"/>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2" name="Date Placeholder 3">
            <a:extLst>
              <a:ext uri="{FF2B5EF4-FFF2-40B4-BE49-F238E27FC236}">
                <a16:creationId xmlns:a16="http://schemas.microsoft.com/office/drawing/2014/main" id="{0BE4794E-B8B9-45F1-346F-E7297097AAB7}"/>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3" name="Footer Placeholder 4">
            <a:extLst>
              <a:ext uri="{FF2B5EF4-FFF2-40B4-BE49-F238E27FC236}">
                <a16:creationId xmlns:a16="http://schemas.microsoft.com/office/drawing/2014/main" id="{16DD4566-751E-E458-97E3-FDF901394015}"/>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4" name="Slide Number Placeholder 5">
            <a:extLst>
              <a:ext uri="{FF2B5EF4-FFF2-40B4-BE49-F238E27FC236}">
                <a16:creationId xmlns:a16="http://schemas.microsoft.com/office/drawing/2014/main" id="{E5969B7F-7392-2D98-F2DD-7EC3980E899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91822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8A6F9C6-84D1-561D-B117-D97F3735A06B}"/>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3" name="Footer Placeholder 4">
            <a:extLst>
              <a:ext uri="{FF2B5EF4-FFF2-40B4-BE49-F238E27FC236}">
                <a16:creationId xmlns:a16="http://schemas.microsoft.com/office/drawing/2014/main" id="{092AC689-5953-34D0-2444-AC89D4AC5400}"/>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4" name="Slide Number Placeholder 5">
            <a:extLst>
              <a:ext uri="{FF2B5EF4-FFF2-40B4-BE49-F238E27FC236}">
                <a16:creationId xmlns:a16="http://schemas.microsoft.com/office/drawing/2014/main" id="{E20C0D48-72D0-9B1C-7F45-71EC7D8EAEB8}"/>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5" name="Title 1">
            <a:extLst>
              <a:ext uri="{FF2B5EF4-FFF2-40B4-BE49-F238E27FC236}">
                <a16:creationId xmlns:a16="http://schemas.microsoft.com/office/drawing/2014/main" id="{B2C795C7-AA77-98C9-C8AD-1664D381C708}"/>
              </a:ext>
            </a:extLst>
          </p:cNvPr>
          <p:cNvSpPr>
            <a:spLocks noGrp="1"/>
          </p:cNvSpPr>
          <p:nvPr>
            <p:ph type="title"/>
          </p:nvPr>
        </p:nvSpPr>
        <p:spPr>
          <a:xfrm>
            <a:off x="838200" y="3327094"/>
            <a:ext cx="5760904" cy="1737878"/>
          </a:xfrm>
        </p:spPr>
        <p:txBody>
          <a:bodyPr anchor="b"/>
          <a:lstStyle>
            <a:lvl1pPr algn="l">
              <a:defRPr sz="6000">
                <a:solidFill>
                  <a:schemeClr val="bg1"/>
                </a:solidFill>
              </a:defRPr>
            </a:lvl1pPr>
          </a:lstStyle>
          <a:p>
            <a:r>
              <a:rPr lang="en-US" smtClean="0"/>
              <a:t>Click to edit Master title style</a:t>
            </a:r>
            <a:endParaRPr lang="en-US" dirty="0"/>
          </a:p>
        </p:txBody>
      </p:sp>
      <p:sp>
        <p:nvSpPr>
          <p:cNvPr id="6" name="Text Placeholder 2">
            <a:extLst>
              <a:ext uri="{FF2B5EF4-FFF2-40B4-BE49-F238E27FC236}">
                <a16:creationId xmlns:a16="http://schemas.microsoft.com/office/drawing/2014/main" id="{D7EDE4BA-59FC-C803-C965-4306C641A64E}"/>
              </a:ext>
            </a:extLst>
          </p:cNvPr>
          <p:cNvSpPr>
            <a:spLocks noGrp="1"/>
          </p:cNvSpPr>
          <p:nvPr>
            <p:ph type="body" idx="1"/>
          </p:nvPr>
        </p:nvSpPr>
        <p:spPr>
          <a:xfrm>
            <a:off x="838200" y="5230769"/>
            <a:ext cx="6499034" cy="883593"/>
          </a:xfrm>
        </p:spPr>
        <p:txBody>
          <a:bodyPr/>
          <a:lstStyle>
            <a:lvl1pPr marL="0" indent="0" algn="l">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82304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6764356" y="797720"/>
            <a:ext cx="4574417" cy="1869365"/>
          </a:xfrm>
        </p:spPr>
        <p:txBody>
          <a:bodyPr anchor="b"/>
          <a:lstStyle>
            <a:lvl1pPr algn="r">
              <a:defRPr sz="6000">
                <a:solidFill>
                  <a:schemeClr val="bg1"/>
                </a:solidFill>
              </a:defRPr>
            </a:lvl1pPr>
          </a:lstStyle>
          <a:p>
            <a:r>
              <a:rPr lang="en-US" smtClean="0"/>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6767168" y="2775677"/>
            <a:ext cx="4586631" cy="788054"/>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838200" y="3563731"/>
            <a:ext cx="1333500" cy="1333500"/>
          </a:xfrm>
          <a:prstGeom prst="ellipse">
            <a:avLst/>
          </a:prstGeom>
          <a:noFill/>
        </p:spPr>
        <p:txBody>
          <a:bodyPr anchor="ctr">
            <a:normAutofit/>
          </a:bodyPr>
          <a:lstStyle>
            <a:lvl1pPr marL="0" indent="0" algn="ctr">
              <a:buNone/>
              <a:defRPr sz="1400">
                <a:solidFill>
                  <a:schemeClr val="bg1"/>
                </a:solidFill>
              </a:defRPr>
            </a:lvl1pPr>
          </a:lstStyle>
          <a:p>
            <a:r>
              <a:rPr lang="en-US" smtClean="0"/>
              <a:t>Click icon to add picture</a:t>
            </a:r>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838200" y="5032026"/>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838200" y="5259359"/>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838200" y="5486692"/>
            <a:ext cx="1701800" cy="228600"/>
          </a:xfrm>
          <a:noFill/>
        </p:spPr>
        <p:txBody>
          <a:bodyPr anchor="ctr">
            <a:noAutofit/>
          </a:bodyPr>
          <a:lstStyle>
            <a:lvl1pPr marL="0" indent="0" algn="l">
              <a:buNone/>
              <a:defRPr sz="1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2" name="Date Placeholder 3">
            <a:extLst>
              <a:ext uri="{FF2B5EF4-FFF2-40B4-BE49-F238E27FC236}">
                <a16:creationId xmlns:a16="http://schemas.microsoft.com/office/drawing/2014/main" id="{FCE4E427-9DC8-F2A9-D2F1-4487E164C921}"/>
              </a:ext>
            </a:extLst>
          </p:cNvPr>
          <p:cNvSpPr>
            <a:spLocks noGrp="1"/>
          </p:cNvSpPr>
          <p:nvPr>
            <p:ph type="dt" sz="half" idx="10"/>
          </p:nvPr>
        </p:nvSpPr>
        <p:spPr>
          <a:xfrm>
            <a:off x="838200" y="6356350"/>
            <a:ext cx="2743200" cy="365125"/>
          </a:xfrm>
        </p:spPr>
        <p:txBody>
          <a:bodyPr/>
          <a:lstStyle/>
          <a:p>
            <a:r>
              <a:rPr lang="en-US" smtClean="0"/>
              <a:t>12/01/2026</a:t>
            </a:r>
            <a:endParaRPr lang="en-US"/>
          </a:p>
        </p:txBody>
      </p:sp>
      <p:sp>
        <p:nvSpPr>
          <p:cNvPr id="3" name="Footer Placeholder 4">
            <a:extLst>
              <a:ext uri="{FF2B5EF4-FFF2-40B4-BE49-F238E27FC236}">
                <a16:creationId xmlns:a16="http://schemas.microsoft.com/office/drawing/2014/main" id="{4C12BA2E-5B78-367E-BFBA-376FC426B617}"/>
              </a:ext>
            </a:extLst>
          </p:cNvPr>
          <p:cNvSpPr>
            <a:spLocks noGrp="1"/>
          </p:cNvSpPr>
          <p:nvPr>
            <p:ph type="ftr" sz="quarter" idx="11"/>
          </p:nvPr>
        </p:nvSpPr>
        <p:spPr>
          <a:xfrm>
            <a:off x="4038600" y="6356350"/>
            <a:ext cx="4114800" cy="365125"/>
          </a:xfrm>
        </p:spPr>
        <p:txBody>
          <a:bodyPr/>
          <a:lstStyle/>
          <a:p>
            <a:r>
              <a:rPr lang="en-US" smtClean="0"/>
              <a:t>Group 9</a:t>
            </a:r>
            <a:endParaRPr lang="en-US"/>
          </a:p>
        </p:txBody>
      </p:sp>
      <p:sp>
        <p:nvSpPr>
          <p:cNvPr id="4" name="Slide Number Placeholder 5">
            <a:extLst>
              <a:ext uri="{FF2B5EF4-FFF2-40B4-BE49-F238E27FC236}">
                <a16:creationId xmlns:a16="http://schemas.microsoft.com/office/drawing/2014/main" id="{9BE75FDB-C307-D84D-32D1-0AA4CAE9952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3025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lvl1pPr>
              <a:defRPr>
                <a:solidFill>
                  <a:schemeClr val="bg1"/>
                </a:solidFill>
              </a:defRPr>
            </a:lvl1pPr>
          </a:lstStyle>
          <a:p>
            <a:r>
              <a:rPr lang="en-US" smtClean="0"/>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solidFill>
                  <a:schemeClr val="bg1"/>
                </a:solidFill>
                <a:latin typeface="+mn-lt"/>
                <a:ea typeface="+mj-ea"/>
                <a:cs typeface="+mj-cs"/>
              </a:defRPr>
            </a:lvl1pPr>
          </a:lstStyle>
          <a:p>
            <a:pPr marL="228600" lvl="0" indent="-228600">
              <a:spcBef>
                <a:spcPct val="0"/>
              </a:spcBef>
            </a:pPr>
            <a:r>
              <a:rPr lang="en-US" smtClean="0"/>
              <a:t>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solidFill>
                  <a:schemeClr val="bg1"/>
                </a:solidFill>
              </a:defRPr>
            </a:lvl1pPr>
          </a:lstStyle>
          <a:p>
            <a:pPr lvl="0"/>
            <a:r>
              <a:rPr lang="en-US" dirty="0"/>
              <a:t>Font name</a:t>
            </a:r>
          </a:p>
        </p:txBody>
      </p:sp>
      <p:sp>
        <p:nvSpPr>
          <p:cNvPr id="63" name="Rectangle 62">
            <a:extLst>
              <a:ext uri="{FF2B5EF4-FFF2-40B4-BE49-F238E27FC236}">
                <a16:creationId xmlns:a16="http://schemas.microsoft.com/office/drawing/2014/main" id="{2D684394-B934-466F-1345-4F4ABB960874}"/>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4" name="Rectangle 63">
            <a:extLst>
              <a:ext uri="{FF2B5EF4-FFF2-40B4-BE49-F238E27FC236}">
                <a16:creationId xmlns:a16="http://schemas.microsoft.com/office/drawing/2014/main" id="{1CB84771-B0AB-9C25-DDAE-D5C26FFB9421}"/>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5" name="Rectangle 64">
            <a:extLst>
              <a:ext uri="{FF2B5EF4-FFF2-40B4-BE49-F238E27FC236}">
                <a16:creationId xmlns:a16="http://schemas.microsoft.com/office/drawing/2014/main" id="{D5049FDA-D45A-56A8-0769-8C8C919DB513}"/>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6" name="Rectangle 65">
            <a:extLst>
              <a:ext uri="{FF2B5EF4-FFF2-40B4-BE49-F238E27FC236}">
                <a16:creationId xmlns:a16="http://schemas.microsoft.com/office/drawing/2014/main" id="{EF78E977-D005-156A-F694-7B7785D3FEDD}"/>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7" name="Rectangle 66">
            <a:extLst>
              <a:ext uri="{FF2B5EF4-FFF2-40B4-BE49-F238E27FC236}">
                <a16:creationId xmlns:a16="http://schemas.microsoft.com/office/drawing/2014/main" id="{5E25EAB2-5E11-5C50-9FB1-7D87C35658E2}"/>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8" name="Rectangle 67">
            <a:extLst>
              <a:ext uri="{FF2B5EF4-FFF2-40B4-BE49-F238E27FC236}">
                <a16:creationId xmlns:a16="http://schemas.microsoft.com/office/drawing/2014/main" id="{5EBF7156-61E6-52CE-D2E9-B5D1CE804F88}"/>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9" name="Rectangle 68">
            <a:extLst>
              <a:ext uri="{FF2B5EF4-FFF2-40B4-BE49-F238E27FC236}">
                <a16:creationId xmlns:a16="http://schemas.microsoft.com/office/drawing/2014/main" id="{B6D4D6C3-B714-3F64-3A2E-D7639DB152DD}"/>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0" name="Rectangle 69">
            <a:extLst>
              <a:ext uri="{FF2B5EF4-FFF2-40B4-BE49-F238E27FC236}">
                <a16:creationId xmlns:a16="http://schemas.microsoft.com/office/drawing/2014/main" id="{28E3626D-ED76-79A1-B21B-17659F587033}"/>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1" name="Rectangle 70">
            <a:extLst>
              <a:ext uri="{FF2B5EF4-FFF2-40B4-BE49-F238E27FC236}">
                <a16:creationId xmlns:a16="http://schemas.microsoft.com/office/drawing/2014/main" id="{94FA12BB-278C-6AD9-A008-806020B9EC5F}"/>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2" name="Rectangle 71">
            <a:extLst>
              <a:ext uri="{FF2B5EF4-FFF2-40B4-BE49-F238E27FC236}">
                <a16:creationId xmlns:a16="http://schemas.microsoft.com/office/drawing/2014/main" id="{4C42555C-9CEE-86B8-F010-80F43402E891}"/>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3" name="Rectangle 72">
            <a:extLst>
              <a:ext uri="{FF2B5EF4-FFF2-40B4-BE49-F238E27FC236}">
                <a16:creationId xmlns:a16="http://schemas.microsoft.com/office/drawing/2014/main" id="{6371F40B-0680-4514-38CB-8344028FBB1D}"/>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4" name="Rectangle 73">
            <a:extLst>
              <a:ext uri="{FF2B5EF4-FFF2-40B4-BE49-F238E27FC236}">
                <a16:creationId xmlns:a16="http://schemas.microsoft.com/office/drawing/2014/main" id="{C03C4929-A1FB-C215-E775-8BDE80A449DF}"/>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5" name="Rectangle 74">
            <a:extLst>
              <a:ext uri="{FF2B5EF4-FFF2-40B4-BE49-F238E27FC236}">
                <a16:creationId xmlns:a16="http://schemas.microsoft.com/office/drawing/2014/main" id="{09CC377E-86C2-06EC-E77F-123D8DCE1891}"/>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6" name="Rectangle 75">
            <a:extLst>
              <a:ext uri="{FF2B5EF4-FFF2-40B4-BE49-F238E27FC236}">
                <a16:creationId xmlns:a16="http://schemas.microsoft.com/office/drawing/2014/main" id="{C22A3817-4A52-9F52-FD32-8B6BBEAB9D9C}"/>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7" name="Rectangle 76">
            <a:extLst>
              <a:ext uri="{FF2B5EF4-FFF2-40B4-BE49-F238E27FC236}">
                <a16:creationId xmlns:a16="http://schemas.microsoft.com/office/drawing/2014/main" id="{DEA24F4F-9522-3DED-7AF3-BAD31740B22A}"/>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8" name="Rectangle 77">
            <a:extLst>
              <a:ext uri="{FF2B5EF4-FFF2-40B4-BE49-F238E27FC236}">
                <a16:creationId xmlns:a16="http://schemas.microsoft.com/office/drawing/2014/main" id="{9FFF79BF-81BC-0032-3AB3-2EA9910C5DDB}"/>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9" name="Rectangle 78">
            <a:extLst>
              <a:ext uri="{FF2B5EF4-FFF2-40B4-BE49-F238E27FC236}">
                <a16:creationId xmlns:a16="http://schemas.microsoft.com/office/drawing/2014/main" id="{CA15DF41-9E7B-345D-C3DB-A1D110498EE8}"/>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0" name="Rectangle 79">
            <a:extLst>
              <a:ext uri="{FF2B5EF4-FFF2-40B4-BE49-F238E27FC236}">
                <a16:creationId xmlns:a16="http://schemas.microsoft.com/office/drawing/2014/main" id="{A28625CA-26ED-0449-1E98-9AC93ADC9CCE}"/>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1" name="Rectangle 80">
            <a:extLst>
              <a:ext uri="{FF2B5EF4-FFF2-40B4-BE49-F238E27FC236}">
                <a16:creationId xmlns:a16="http://schemas.microsoft.com/office/drawing/2014/main" id="{5DCFA651-A97C-679E-D88A-9626F4BEAD4D}"/>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2" name="Rectangle 81">
            <a:extLst>
              <a:ext uri="{FF2B5EF4-FFF2-40B4-BE49-F238E27FC236}">
                <a16:creationId xmlns:a16="http://schemas.microsoft.com/office/drawing/2014/main" id="{C3F5C860-DAF8-9A1D-353C-F7EFF0F8F51F}"/>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3" name="Rectangle 82">
            <a:extLst>
              <a:ext uri="{FF2B5EF4-FFF2-40B4-BE49-F238E27FC236}">
                <a16:creationId xmlns:a16="http://schemas.microsoft.com/office/drawing/2014/main" id="{2B4D3EE8-5830-6B1C-00BC-C8C9BB11EF7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4" name="Rectangle 83">
            <a:extLst>
              <a:ext uri="{FF2B5EF4-FFF2-40B4-BE49-F238E27FC236}">
                <a16:creationId xmlns:a16="http://schemas.microsoft.com/office/drawing/2014/main" id="{85E863D0-7D5D-1ACF-94B9-EFBBF6CBEC89}"/>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5" name="Rectangle 84">
            <a:extLst>
              <a:ext uri="{FF2B5EF4-FFF2-40B4-BE49-F238E27FC236}">
                <a16:creationId xmlns:a16="http://schemas.microsoft.com/office/drawing/2014/main" id="{FED7B5F1-C763-8EC5-B163-87760589184D}"/>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6" name="Rectangle 85">
            <a:extLst>
              <a:ext uri="{FF2B5EF4-FFF2-40B4-BE49-F238E27FC236}">
                <a16:creationId xmlns:a16="http://schemas.microsoft.com/office/drawing/2014/main" id="{CBE9DCBA-B4B3-D4B9-E768-09A8896E20B0}"/>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7" name="Rectangle 86">
            <a:extLst>
              <a:ext uri="{FF2B5EF4-FFF2-40B4-BE49-F238E27FC236}">
                <a16:creationId xmlns:a16="http://schemas.microsoft.com/office/drawing/2014/main" id="{54088837-7795-594E-66D9-406003B81DC3}"/>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1" name="Rectangle 90">
            <a:extLst>
              <a:ext uri="{FF2B5EF4-FFF2-40B4-BE49-F238E27FC236}">
                <a16:creationId xmlns:a16="http://schemas.microsoft.com/office/drawing/2014/main" id="{4AF44551-539F-2B97-98E6-8AEE91BE3743}"/>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2" name="Rectangle 91">
            <a:extLst>
              <a:ext uri="{FF2B5EF4-FFF2-40B4-BE49-F238E27FC236}">
                <a16:creationId xmlns:a16="http://schemas.microsoft.com/office/drawing/2014/main" id="{A74BC295-BC56-A2E8-D9E2-676778C6D06E}"/>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3" name="Rectangle 92">
            <a:extLst>
              <a:ext uri="{FF2B5EF4-FFF2-40B4-BE49-F238E27FC236}">
                <a16:creationId xmlns:a16="http://schemas.microsoft.com/office/drawing/2014/main" id="{D2BFBFB4-77DE-B5F4-C44F-749A0E92ABBB}"/>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4" name="Rectangle 93">
            <a:extLst>
              <a:ext uri="{FF2B5EF4-FFF2-40B4-BE49-F238E27FC236}">
                <a16:creationId xmlns:a16="http://schemas.microsoft.com/office/drawing/2014/main" id="{52E56A06-C58D-5992-073B-A09832B66F49}"/>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5" name="Rectangle 94">
            <a:extLst>
              <a:ext uri="{FF2B5EF4-FFF2-40B4-BE49-F238E27FC236}">
                <a16:creationId xmlns:a16="http://schemas.microsoft.com/office/drawing/2014/main" id="{129C37EC-803D-6DB2-EB82-54F342CF39D3}"/>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6" name="Rectangle 95">
            <a:extLst>
              <a:ext uri="{FF2B5EF4-FFF2-40B4-BE49-F238E27FC236}">
                <a16:creationId xmlns:a16="http://schemas.microsoft.com/office/drawing/2014/main" id="{97BE6050-3C9D-2C2D-4146-0CEC80FE5D29}"/>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7" name="Rectangle 96">
            <a:extLst>
              <a:ext uri="{FF2B5EF4-FFF2-40B4-BE49-F238E27FC236}">
                <a16:creationId xmlns:a16="http://schemas.microsoft.com/office/drawing/2014/main" id="{2EF314D5-6B1C-4964-F27A-4B0FCA1FF47A}"/>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8" name="Rectangle 97">
            <a:extLst>
              <a:ext uri="{FF2B5EF4-FFF2-40B4-BE49-F238E27FC236}">
                <a16:creationId xmlns:a16="http://schemas.microsoft.com/office/drawing/2014/main" id="{62AD5DB9-1B4F-4932-1003-FB2B848E477D}"/>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9" name="Rectangle 98">
            <a:extLst>
              <a:ext uri="{FF2B5EF4-FFF2-40B4-BE49-F238E27FC236}">
                <a16:creationId xmlns:a16="http://schemas.microsoft.com/office/drawing/2014/main" id="{9C7FE863-D0D8-2395-0621-91EB74BF80EB}"/>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0" name="Rectangle 99">
            <a:extLst>
              <a:ext uri="{FF2B5EF4-FFF2-40B4-BE49-F238E27FC236}">
                <a16:creationId xmlns:a16="http://schemas.microsoft.com/office/drawing/2014/main" id="{76D62C93-C7FD-99BD-960D-AA32A646FA9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1" name="Rectangle 100">
            <a:extLst>
              <a:ext uri="{FF2B5EF4-FFF2-40B4-BE49-F238E27FC236}">
                <a16:creationId xmlns:a16="http://schemas.microsoft.com/office/drawing/2014/main" id="{CCC71034-3482-AC32-BAED-6916A9A7D9D6}"/>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2" name="Rectangle 101">
            <a:extLst>
              <a:ext uri="{FF2B5EF4-FFF2-40B4-BE49-F238E27FC236}">
                <a16:creationId xmlns:a16="http://schemas.microsoft.com/office/drawing/2014/main" id="{26631448-8AED-40ED-A522-C0A6FA238DFC}"/>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3" name="Rectangle 102">
            <a:extLst>
              <a:ext uri="{FF2B5EF4-FFF2-40B4-BE49-F238E27FC236}">
                <a16:creationId xmlns:a16="http://schemas.microsoft.com/office/drawing/2014/main" id="{D341E915-3BE8-1CF1-6376-A57B85B154BA}"/>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DA12F254-302E-3E4B-9A9F-3D60C49B10C4}"/>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5" name="Rectangle 104">
            <a:extLst>
              <a:ext uri="{FF2B5EF4-FFF2-40B4-BE49-F238E27FC236}">
                <a16:creationId xmlns:a16="http://schemas.microsoft.com/office/drawing/2014/main" id="{4AC19D3E-4FAB-697F-77C0-826363924823}"/>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6" name="Rectangle 105">
            <a:extLst>
              <a:ext uri="{FF2B5EF4-FFF2-40B4-BE49-F238E27FC236}">
                <a16:creationId xmlns:a16="http://schemas.microsoft.com/office/drawing/2014/main" id="{EA651FD8-C75C-C5F7-F197-67123A8221F2}"/>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7" name="Rectangle 106">
            <a:extLst>
              <a:ext uri="{FF2B5EF4-FFF2-40B4-BE49-F238E27FC236}">
                <a16:creationId xmlns:a16="http://schemas.microsoft.com/office/drawing/2014/main" id="{6B2BFC6A-0933-FEBD-B2F4-534A0D3567AA}"/>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8" name="Rectangle 107">
            <a:extLst>
              <a:ext uri="{FF2B5EF4-FFF2-40B4-BE49-F238E27FC236}">
                <a16:creationId xmlns:a16="http://schemas.microsoft.com/office/drawing/2014/main" id="{0E878D92-2D05-9029-3BC8-F5D14289110C}"/>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09" name="Rectangle 108">
            <a:extLst>
              <a:ext uri="{FF2B5EF4-FFF2-40B4-BE49-F238E27FC236}">
                <a16:creationId xmlns:a16="http://schemas.microsoft.com/office/drawing/2014/main" id="{FDE727EA-BCC0-141E-4DD2-C2D7F595DD0A}"/>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207290A4-2E92-CE36-846E-BFB5D8ECE033}"/>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11" name="Rectangle 110">
            <a:extLst>
              <a:ext uri="{FF2B5EF4-FFF2-40B4-BE49-F238E27FC236}">
                <a16:creationId xmlns:a16="http://schemas.microsoft.com/office/drawing/2014/main" id="{187E8259-8D39-E851-53D6-1B50FBD9C482}"/>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12" name="Rectangle 111">
            <a:extLst>
              <a:ext uri="{FF2B5EF4-FFF2-40B4-BE49-F238E27FC236}">
                <a16:creationId xmlns:a16="http://schemas.microsoft.com/office/drawing/2014/main" id="{B737154B-817F-7964-2BD4-B3A3E431686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3" name="Rectangle 112">
            <a:extLst>
              <a:ext uri="{FF2B5EF4-FFF2-40B4-BE49-F238E27FC236}">
                <a16:creationId xmlns:a16="http://schemas.microsoft.com/office/drawing/2014/main" id="{59D6F242-78AF-9CC9-F835-BC41F52FFDA2}"/>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E6177D47-923A-2B36-06FE-384D8A70DDFD}"/>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5" name="Rectangle 114">
            <a:extLst>
              <a:ext uri="{FF2B5EF4-FFF2-40B4-BE49-F238E27FC236}">
                <a16:creationId xmlns:a16="http://schemas.microsoft.com/office/drawing/2014/main" id="{9D9D0838-05F6-D852-CBC8-B0C42A1698A8}"/>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6" name="Rectangle 115">
            <a:extLst>
              <a:ext uri="{FF2B5EF4-FFF2-40B4-BE49-F238E27FC236}">
                <a16:creationId xmlns:a16="http://schemas.microsoft.com/office/drawing/2014/main" id="{5B1C6227-10E6-30E7-2981-3A871DED1DED}"/>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7" name="Rectangle 116">
            <a:extLst>
              <a:ext uri="{FF2B5EF4-FFF2-40B4-BE49-F238E27FC236}">
                <a16:creationId xmlns:a16="http://schemas.microsoft.com/office/drawing/2014/main" id="{0B8D23AE-3201-E208-5852-A5B8A979945A}"/>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8" name="Rectangle 117">
            <a:extLst>
              <a:ext uri="{FF2B5EF4-FFF2-40B4-BE49-F238E27FC236}">
                <a16:creationId xmlns:a16="http://schemas.microsoft.com/office/drawing/2014/main" id="{5569AB1F-6D3C-6811-6211-DB1AA05DFC2F}"/>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33DC3B41-2915-7786-1B98-C4B2A164A536}"/>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0" name="Rectangle 119">
            <a:extLst>
              <a:ext uri="{FF2B5EF4-FFF2-40B4-BE49-F238E27FC236}">
                <a16:creationId xmlns:a16="http://schemas.microsoft.com/office/drawing/2014/main" id="{D2F6A3DC-BDB0-9897-77FF-DB3672F05B9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1" name="Rectangle 120">
            <a:extLst>
              <a:ext uri="{FF2B5EF4-FFF2-40B4-BE49-F238E27FC236}">
                <a16:creationId xmlns:a16="http://schemas.microsoft.com/office/drawing/2014/main" id="{DEE6616D-700B-22A2-312B-4643EC70748A}"/>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2" name="Rectangle 121">
            <a:extLst>
              <a:ext uri="{FF2B5EF4-FFF2-40B4-BE49-F238E27FC236}">
                <a16:creationId xmlns:a16="http://schemas.microsoft.com/office/drawing/2014/main" id="{E18134C9-BF5E-3DBD-DF16-0943BE82A9D3}"/>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3" name="Rectangle 122">
            <a:extLst>
              <a:ext uri="{FF2B5EF4-FFF2-40B4-BE49-F238E27FC236}">
                <a16:creationId xmlns:a16="http://schemas.microsoft.com/office/drawing/2014/main" id="{891BA255-D90E-526C-BE8B-54FDBF518F26}"/>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4" name="Rectangle 123">
            <a:extLst>
              <a:ext uri="{FF2B5EF4-FFF2-40B4-BE49-F238E27FC236}">
                <a16:creationId xmlns:a16="http://schemas.microsoft.com/office/drawing/2014/main" id="{07E49561-557A-3495-9C67-B66D6A7A2969}"/>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5" name="Rectangle 124">
            <a:extLst>
              <a:ext uri="{FF2B5EF4-FFF2-40B4-BE49-F238E27FC236}">
                <a16:creationId xmlns:a16="http://schemas.microsoft.com/office/drawing/2014/main" id="{A158FB7A-FE94-CDC9-D100-F962DBBA8B03}"/>
              </a:ext>
            </a:extLst>
          </p:cNvPr>
          <p:cNvSpPr/>
          <p:nvPr userDrawn="1"/>
        </p:nvSpPr>
        <p:spPr>
          <a:xfrm>
            <a:off x="10459487"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Tree>
    <p:extLst>
      <p:ext uri="{BB962C8B-B14F-4D97-AF65-F5344CB8AC3E}">
        <p14:creationId xmlns:p14="http://schemas.microsoft.com/office/powerpoint/2010/main" val="131787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signed by PresentationGo">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0C052-A5D5-A3A7-5015-B8AD6BFA38B5}"/>
              </a:ext>
            </a:extLst>
          </p:cNvPr>
          <p:cNvSpPr txBox="1"/>
          <p:nvPr userDrawn="1"/>
        </p:nvSpPr>
        <p:spPr>
          <a:xfrm>
            <a:off x="667330" y="550033"/>
            <a:ext cx="2065437" cy="369332"/>
          </a:xfrm>
          <a:prstGeom prst="rect">
            <a:avLst/>
          </a:prstGeom>
          <a:noFill/>
        </p:spPr>
        <p:txBody>
          <a:bodyPr wrap="none" rtlCol="0">
            <a:spAutoFit/>
          </a:bodyPr>
          <a:lstStyle/>
          <a:p>
            <a:r>
              <a:rPr lang="en-US" dirty="0">
                <a:solidFill>
                  <a:schemeClr val="bg1">
                    <a:alpha val="40157"/>
                  </a:schemeClr>
                </a:solidFill>
                <a:latin typeface="+mj-lt"/>
              </a:rPr>
              <a:t>Designed</a:t>
            </a:r>
            <a:r>
              <a:rPr lang="en-US" dirty="0">
                <a:solidFill>
                  <a:schemeClr val="bg1">
                    <a:alpha val="40157"/>
                  </a:schemeClr>
                </a:solidFill>
              </a:rPr>
              <a:t> with      by</a:t>
            </a:r>
          </a:p>
        </p:txBody>
      </p:sp>
      <p:grpSp>
        <p:nvGrpSpPr>
          <p:cNvPr id="4" name="Group 3">
            <a:extLst>
              <a:ext uri="{FF2B5EF4-FFF2-40B4-BE49-F238E27FC236}">
                <a16:creationId xmlns:a16="http://schemas.microsoft.com/office/drawing/2014/main" id="{E3BDC3D9-4956-070F-F72D-978CD8717498}"/>
              </a:ext>
            </a:extLst>
          </p:cNvPr>
          <p:cNvGrpSpPr/>
          <p:nvPr userDrawn="1"/>
        </p:nvGrpSpPr>
        <p:grpSpPr>
          <a:xfrm>
            <a:off x="757647" y="1021854"/>
            <a:ext cx="5325710" cy="549583"/>
            <a:chOff x="757647" y="1021854"/>
            <a:chExt cx="5325710" cy="549583"/>
          </a:xfrm>
        </p:grpSpPr>
        <p:sp>
          <p:nvSpPr>
            <p:cNvPr id="7" name="Shape">
              <a:extLst>
                <a:ext uri="{FF2B5EF4-FFF2-40B4-BE49-F238E27FC236}">
                  <a16:creationId xmlns:a16="http://schemas.microsoft.com/office/drawing/2014/main" id="{F1B15682-086B-6549-3383-789D334FDAC4}"/>
                </a:ext>
              </a:extLst>
            </p:cNvPr>
            <p:cNvSpPr/>
            <p:nvPr userDrawn="1"/>
          </p:nvSpPr>
          <p:spPr>
            <a:xfrm>
              <a:off x="757647" y="1022945"/>
              <a:ext cx="4193833" cy="548492"/>
            </a:xfrm>
            <a:custGeom>
              <a:avLst/>
              <a:gdLst/>
              <a:ahLst/>
              <a:cxnLst>
                <a:cxn ang="0">
                  <a:pos x="wd2" y="hd2"/>
                </a:cxn>
                <a:cxn ang="5400000">
                  <a:pos x="wd2" y="hd2"/>
                </a:cxn>
                <a:cxn ang="10800000">
                  <a:pos x="wd2" y="hd2"/>
                </a:cxn>
                <a:cxn ang="16200000">
                  <a:pos x="wd2" y="hd2"/>
                </a:cxn>
              </a:cxnLst>
              <a:rect l="0" t="0" r="r" b="b"/>
              <a:pathLst>
                <a:path w="21600" h="21600" extrusionOk="0">
                  <a:moveTo>
                    <a:pt x="0" y="2662"/>
                  </a:moveTo>
                  <a:lnTo>
                    <a:pt x="882" y="2662"/>
                  </a:lnTo>
                  <a:cubicBezTo>
                    <a:pt x="1028" y="2662"/>
                    <a:pt x="1163" y="2791"/>
                    <a:pt x="1280" y="3049"/>
                  </a:cubicBezTo>
                  <a:cubicBezTo>
                    <a:pt x="1398" y="3307"/>
                    <a:pt x="1500" y="3693"/>
                    <a:pt x="1584" y="4165"/>
                  </a:cubicBezTo>
                  <a:cubicBezTo>
                    <a:pt x="1668" y="4638"/>
                    <a:pt x="1730" y="5239"/>
                    <a:pt x="1775" y="5969"/>
                  </a:cubicBezTo>
                  <a:cubicBezTo>
                    <a:pt x="1820" y="6656"/>
                    <a:pt x="1842" y="7472"/>
                    <a:pt x="1842" y="8374"/>
                  </a:cubicBezTo>
                  <a:cubicBezTo>
                    <a:pt x="1842" y="9447"/>
                    <a:pt x="1814" y="10392"/>
                    <a:pt x="1763" y="11165"/>
                  </a:cubicBezTo>
                  <a:cubicBezTo>
                    <a:pt x="1707" y="11938"/>
                    <a:pt x="1634" y="12625"/>
                    <a:pt x="1544" y="13140"/>
                  </a:cubicBezTo>
                  <a:cubicBezTo>
                    <a:pt x="1455" y="13656"/>
                    <a:pt x="1348" y="14042"/>
                    <a:pt x="1224" y="14300"/>
                  </a:cubicBezTo>
                  <a:cubicBezTo>
                    <a:pt x="1101" y="14557"/>
                    <a:pt x="972" y="14686"/>
                    <a:pt x="837" y="14686"/>
                  </a:cubicBezTo>
                  <a:lnTo>
                    <a:pt x="590" y="14686"/>
                  </a:lnTo>
                  <a:lnTo>
                    <a:pt x="590" y="21299"/>
                  </a:lnTo>
                  <a:lnTo>
                    <a:pt x="0" y="21299"/>
                  </a:lnTo>
                  <a:lnTo>
                    <a:pt x="0" y="2662"/>
                  </a:lnTo>
                  <a:close/>
                  <a:moveTo>
                    <a:pt x="584" y="11251"/>
                  </a:moveTo>
                  <a:lnTo>
                    <a:pt x="798" y="11251"/>
                  </a:lnTo>
                  <a:cubicBezTo>
                    <a:pt x="854" y="11251"/>
                    <a:pt x="910" y="11208"/>
                    <a:pt x="966" y="11122"/>
                  </a:cubicBezTo>
                  <a:cubicBezTo>
                    <a:pt x="1022" y="11036"/>
                    <a:pt x="1067" y="10864"/>
                    <a:pt x="1106" y="10650"/>
                  </a:cubicBezTo>
                  <a:cubicBezTo>
                    <a:pt x="1146" y="10435"/>
                    <a:pt x="1179" y="10177"/>
                    <a:pt x="1202" y="9834"/>
                  </a:cubicBezTo>
                  <a:cubicBezTo>
                    <a:pt x="1224" y="9490"/>
                    <a:pt x="1241" y="9104"/>
                    <a:pt x="1241" y="8588"/>
                  </a:cubicBezTo>
                  <a:cubicBezTo>
                    <a:pt x="1241" y="7730"/>
                    <a:pt x="1202" y="7085"/>
                    <a:pt x="1129" y="6656"/>
                  </a:cubicBezTo>
                  <a:cubicBezTo>
                    <a:pt x="1050" y="6227"/>
                    <a:pt x="955" y="6012"/>
                    <a:pt x="826" y="6012"/>
                  </a:cubicBezTo>
                  <a:lnTo>
                    <a:pt x="590" y="6012"/>
                  </a:lnTo>
                  <a:lnTo>
                    <a:pt x="590" y="11251"/>
                  </a:lnTo>
                  <a:close/>
                  <a:moveTo>
                    <a:pt x="2179" y="21256"/>
                  </a:moveTo>
                  <a:lnTo>
                    <a:pt x="2179" y="7085"/>
                  </a:lnTo>
                  <a:lnTo>
                    <a:pt x="2628" y="7085"/>
                  </a:lnTo>
                  <a:lnTo>
                    <a:pt x="2685" y="9576"/>
                  </a:lnTo>
                  <a:cubicBezTo>
                    <a:pt x="2707" y="9233"/>
                    <a:pt x="2735" y="8889"/>
                    <a:pt x="2769" y="8546"/>
                  </a:cubicBezTo>
                  <a:cubicBezTo>
                    <a:pt x="2802" y="8202"/>
                    <a:pt x="2842" y="7901"/>
                    <a:pt x="2887" y="7644"/>
                  </a:cubicBezTo>
                  <a:cubicBezTo>
                    <a:pt x="2932" y="7386"/>
                    <a:pt x="2988" y="7171"/>
                    <a:pt x="3044" y="7043"/>
                  </a:cubicBezTo>
                  <a:cubicBezTo>
                    <a:pt x="3106" y="6871"/>
                    <a:pt x="3173" y="6828"/>
                    <a:pt x="3246" y="6828"/>
                  </a:cubicBezTo>
                  <a:cubicBezTo>
                    <a:pt x="3302" y="6828"/>
                    <a:pt x="3353" y="6871"/>
                    <a:pt x="3403" y="7000"/>
                  </a:cubicBezTo>
                  <a:cubicBezTo>
                    <a:pt x="3448" y="7128"/>
                    <a:pt x="3488" y="7214"/>
                    <a:pt x="3516" y="7386"/>
                  </a:cubicBezTo>
                  <a:lnTo>
                    <a:pt x="3426" y="10779"/>
                  </a:lnTo>
                  <a:cubicBezTo>
                    <a:pt x="3398" y="10650"/>
                    <a:pt x="3364" y="10564"/>
                    <a:pt x="3319" y="10435"/>
                  </a:cubicBezTo>
                  <a:cubicBezTo>
                    <a:pt x="3274" y="10349"/>
                    <a:pt x="3224" y="10306"/>
                    <a:pt x="3156" y="10306"/>
                  </a:cubicBezTo>
                  <a:cubicBezTo>
                    <a:pt x="3038" y="10306"/>
                    <a:pt x="2937" y="10607"/>
                    <a:pt x="2859" y="11208"/>
                  </a:cubicBezTo>
                  <a:cubicBezTo>
                    <a:pt x="2780" y="11809"/>
                    <a:pt x="2741" y="12840"/>
                    <a:pt x="2741" y="14257"/>
                  </a:cubicBezTo>
                  <a:lnTo>
                    <a:pt x="2741" y="21342"/>
                  </a:lnTo>
                  <a:lnTo>
                    <a:pt x="2179" y="21342"/>
                  </a:lnTo>
                  <a:close/>
                  <a:moveTo>
                    <a:pt x="5279" y="15416"/>
                  </a:moveTo>
                  <a:lnTo>
                    <a:pt x="4083" y="15416"/>
                  </a:lnTo>
                  <a:lnTo>
                    <a:pt x="4083" y="15545"/>
                  </a:lnTo>
                  <a:cubicBezTo>
                    <a:pt x="4083" y="16533"/>
                    <a:pt x="4134" y="17263"/>
                    <a:pt x="4235" y="17692"/>
                  </a:cubicBezTo>
                  <a:cubicBezTo>
                    <a:pt x="4336" y="18165"/>
                    <a:pt x="4459" y="18379"/>
                    <a:pt x="4611" y="18379"/>
                  </a:cubicBezTo>
                  <a:cubicBezTo>
                    <a:pt x="4718" y="18379"/>
                    <a:pt x="4807" y="18293"/>
                    <a:pt x="4886" y="18165"/>
                  </a:cubicBezTo>
                  <a:cubicBezTo>
                    <a:pt x="4965" y="17993"/>
                    <a:pt x="5032" y="17821"/>
                    <a:pt x="5088" y="17606"/>
                  </a:cubicBezTo>
                  <a:lnTo>
                    <a:pt x="5195" y="20612"/>
                  </a:lnTo>
                  <a:cubicBezTo>
                    <a:pt x="5128" y="20870"/>
                    <a:pt x="5038" y="21085"/>
                    <a:pt x="4931" y="21299"/>
                  </a:cubicBezTo>
                  <a:cubicBezTo>
                    <a:pt x="4824" y="21514"/>
                    <a:pt x="4695" y="21600"/>
                    <a:pt x="4538" y="21600"/>
                  </a:cubicBezTo>
                  <a:cubicBezTo>
                    <a:pt x="4398" y="21600"/>
                    <a:pt x="4268" y="21471"/>
                    <a:pt x="4145" y="21171"/>
                  </a:cubicBezTo>
                  <a:cubicBezTo>
                    <a:pt x="4021" y="20870"/>
                    <a:pt x="3909" y="20441"/>
                    <a:pt x="3819" y="19839"/>
                  </a:cubicBezTo>
                  <a:cubicBezTo>
                    <a:pt x="3724" y="19238"/>
                    <a:pt x="3651" y="18508"/>
                    <a:pt x="3594" y="17606"/>
                  </a:cubicBezTo>
                  <a:cubicBezTo>
                    <a:pt x="3538" y="16705"/>
                    <a:pt x="3510" y="15631"/>
                    <a:pt x="3510" y="14343"/>
                  </a:cubicBezTo>
                  <a:cubicBezTo>
                    <a:pt x="3510" y="13226"/>
                    <a:pt x="3533" y="12196"/>
                    <a:pt x="3578" y="11251"/>
                  </a:cubicBezTo>
                  <a:cubicBezTo>
                    <a:pt x="3622" y="10306"/>
                    <a:pt x="3684" y="9533"/>
                    <a:pt x="3768" y="8846"/>
                  </a:cubicBezTo>
                  <a:cubicBezTo>
                    <a:pt x="3853" y="8159"/>
                    <a:pt x="3948" y="7644"/>
                    <a:pt x="4066" y="7300"/>
                  </a:cubicBezTo>
                  <a:cubicBezTo>
                    <a:pt x="4178" y="6957"/>
                    <a:pt x="4308" y="6742"/>
                    <a:pt x="4448" y="6742"/>
                  </a:cubicBezTo>
                  <a:cubicBezTo>
                    <a:pt x="4701" y="6742"/>
                    <a:pt x="4903" y="7343"/>
                    <a:pt x="5060" y="8503"/>
                  </a:cubicBezTo>
                  <a:cubicBezTo>
                    <a:pt x="5212" y="9662"/>
                    <a:pt x="5290" y="11380"/>
                    <a:pt x="5290" y="13527"/>
                  </a:cubicBezTo>
                  <a:lnTo>
                    <a:pt x="5290" y="15416"/>
                  </a:lnTo>
                  <a:close/>
                  <a:moveTo>
                    <a:pt x="4695" y="12453"/>
                  </a:moveTo>
                  <a:cubicBezTo>
                    <a:pt x="4695" y="12110"/>
                    <a:pt x="4690" y="11809"/>
                    <a:pt x="4678" y="11466"/>
                  </a:cubicBezTo>
                  <a:cubicBezTo>
                    <a:pt x="4667" y="11165"/>
                    <a:pt x="4650" y="10864"/>
                    <a:pt x="4628" y="10607"/>
                  </a:cubicBezTo>
                  <a:cubicBezTo>
                    <a:pt x="4605" y="10349"/>
                    <a:pt x="4577" y="10177"/>
                    <a:pt x="4544" y="10006"/>
                  </a:cubicBezTo>
                  <a:cubicBezTo>
                    <a:pt x="4510" y="9877"/>
                    <a:pt x="4465" y="9791"/>
                    <a:pt x="4420" y="9791"/>
                  </a:cubicBezTo>
                  <a:cubicBezTo>
                    <a:pt x="4330" y="9791"/>
                    <a:pt x="4257" y="10049"/>
                    <a:pt x="4195" y="10521"/>
                  </a:cubicBezTo>
                  <a:cubicBezTo>
                    <a:pt x="4134" y="10993"/>
                    <a:pt x="4100" y="11637"/>
                    <a:pt x="4089" y="12496"/>
                  </a:cubicBezTo>
                  <a:lnTo>
                    <a:pt x="4695" y="12453"/>
                  </a:lnTo>
                  <a:close/>
                  <a:moveTo>
                    <a:pt x="6773" y="10693"/>
                  </a:moveTo>
                  <a:cubicBezTo>
                    <a:pt x="6706" y="10435"/>
                    <a:pt x="6633" y="10220"/>
                    <a:pt x="6554" y="10091"/>
                  </a:cubicBezTo>
                  <a:cubicBezTo>
                    <a:pt x="6476" y="9963"/>
                    <a:pt x="6402" y="9877"/>
                    <a:pt x="6329" y="9877"/>
                  </a:cubicBezTo>
                  <a:cubicBezTo>
                    <a:pt x="6262" y="9877"/>
                    <a:pt x="6206" y="9963"/>
                    <a:pt x="6167" y="10134"/>
                  </a:cubicBezTo>
                  <a:cubicBezTo>
                    <a:pt x="6127" y="10306"/>
                    <a:pt x="6105" y="10564"/>
                    <a:pt x="6105" y="10864"/>
                  </a:cubicBezTo>
                  <a:cubicBezTo>
                    <a:pt x="6105" y="11208"/>
                    <a:pt x="6127" y="11466"/>
                    <a:pt x="6167" y="11723"/>
                  </a:cubicBezTo>
                  <a:cubicBezTo>
                    <a:pt x="6206" y="11938"/>
                    <a:pt x="6285" y="12196"/>
                    <a:pt x="6402" y="12453"/>
                  </a:cubicBezTo>
                  <a:lnTo>
                    <a:pt x="6520" y="12711"/>
                  </a:lnTo>
                  <a:cubicBezTo>
                    <a:pt x="6672" y="13054"/>
                    <a:pt x="6790" y="13570"/>
                    <a:pt x="6869" y="14257"/>
                  </a:cubicBezTo>
                  <a:cubicBezTo>
                    <a:pt x="6947" y="14944"/>
                    <a:pt x="6987" y="15803"/>
                    <a:pt x="6987" y="16876"/>
                  </a:cubicBezTo>
                  <a:cubicBezTo>
                    <a:pt x="6987" y="17563"/>
                    <a:pt x="6970" y="18208"/>
                    <a:pt x="6930" y="18809"/>
                  </a:cubicBezTo>
                  <a:cubicBezTo>
                    <a:pt x="6891" y="19410"/>
                    <a:pt x="6835" y="19882"/>
                    <a:pt x="6768" y="20312"/>
                  </a:cubicBezTo>
                  <a:cubicBezTo>
                    <a:pt x="6695" y="20741"/>
                    <a:pt x="6610" y="21042"/>
                    <a:pt x="6515" y="21256"/>
                  </a:cubicBezTo>
                  <a:cubicBezTo>
                    <a:pt x="6414" y="21471"/>
                    <a:pt x="6307" y="21600"/>
                    <a:pt x="6183" y="21600"/>
                  </a:cubicBezTo>
                  <a:cubicBezTo>
                    <a:pt x="6054" y="21600"/>
                    <a:pt x="5936" y="21514"/>
                    <a:pt x="5835" y="21342"/>
                  </a:cubicBezTo>
                  <a:cubicBezTo>
                    <a:pt x="5734" y="21171"/>
                    <a:pt x="5639" y="20913"/>
                    <a:pt x="5554" y="20569"/>
                  </a:cubicBezTo>
                  <a:lnTo>
                    <a:pt x="5678" y="17435"/>
                  </a:lnTo>
                  <a:cubicBezTo>
                    <a:pt x="5751" y="17735"/>
                    <a:pt x="5830" y="17950"/>
                    <a:pt x="5914" y="18165"/>
                  </a:cubicBezTo>
                  <a:cubicBezTo>
                    <a:pt x="5993" y="18336"/>
                    <a:pt x="6077" y="18465"/>
                    <a:pt x="6161" y="18465"/>
                  </a:cubicBezTo>
                  <a:cubicBezTo>
                    <a:pt x="6256" y="18465"/>
                    <a:pt x="6329" y="18336"/>
                    <a:pt x="6369" y="18122"/>
                  </a:cubicBezTo>
                  <a:cubicBezTo>
                    <a:pt x="6408" y="17907"/>
                    <a:pt x="6431" y="17649"/>
                    <a:pt x="6431" y="17349"/>
                  </a:cubicBezTo>
                  <a:cubicBezTo>
                    <a:pt x="6431" y="17177"/>
                    <a:pt x="6425" y="17005"/>
                    <a:pt x="6419" y="16876"/>
                  </a:cubicBezTo>
                  <a:cubicBezTo>
                    <a:pt x="6408" y="16748"/>
                    <a:pt x="6397" y="16619"/>
                    <a:pt x="6369" y="16490"/>
                  </a:cubicBezTo>
                  <a:cubicBezTo>
                    <a:pt x="6346" y="16361"/>
                    <a:pt x="6313" y="16275"/>
                    <a:pt x="6268" y="16146"/>
                  </a:cubicBezTo>
                  <a:cubicBezTo>
                    <a:pt x="6223" y="16017"/>
                    <a:pt x="6172" y="15889"/>
                    <a:pt x="6105" y="15760"/>
                  </a:cubicBezTo>
                  <a:lnTo>
                    <a:pt x="5987" y="15502"/>
                  </a:lnTo>
                  <a:cubicBezTo>
                    <a:pt x="5835" y="15116"/>
                    <a:pt x="5723" y="14600"/>
                    <a:pt x="5656" y="13956"/>
                  </a:cubicBezTo>
                  <a:cubicBezTo>
                    <a:pt x="5588" y="13312"/>
                    <a:pt x="5549" y="12410"/>
                    <a:pt x="5549" y="11294"/>
                  </a:cubicBezTo>
                  <a:cubicBezTo>
                    <a:pt x="5549" y="10650"/>
                    <a:pt x="5566" y="10049"/>
                    <a:pt x="5599" y="9490"/>
                  </a:cubicBezTo>
                  <a:cubicBezTo>
                    <a:pt x="5633" y="8932"/>
                    <a:pt x="5684" y="8460"/>
                    <a:pt x="5745" y="8073"/>
                  </a:cubicBezTo>
                  <a:cubicBezTo>
                    <a:pt x="5807" y="7687"/>
                    <a:pt x="5886" y="7343"/>
                    <a:pt x="5976" y="7128"/>
                  </a:cubicBezTo>
                  <a:cubicBezTo>
                    <a:pt x="6066" y="6914"/>
                    <a:pt x="6172" y="6785"/>
                    <a:pt x="6290" y="6785"/>
                  </a:cubicBezTo>
                  <a:cubicBezTo>
                    <a:pt x="6408" y="6785"/>
                    <a:pt x="6520" y="6871"/>
                    <a:pt x="6622" y="7043"/>
                  </a:cubicBezTo>
                  <a:cubicBezTo>
                    <a:pt x="6723" y="7214"/>
                    <a:pt x="6812" y="7429"/>
                    <a:pt x="6897" y="7730"/>
                  </a:cubicBezTo>
                  <a:lnTo>
                    <a:pt x="6773" y="10693"/>
                  </a:lnTo>
                  <a:close/>
                  <a:moveTo>
                    <a:pt x="8992" y="15416"/>
                  </a:moveTo>
                  <a:lnTo>
                    <a:pt x="7795" y="15416"/>
                  </a:lnTo>
                  <a:lnTo>
                    <a:pt x="7795" y="15545"/>
                  </a:lnTo>
                  <a:cubicBezTo>
                    <a:pt x="7795" y="16533"/>
                    <a:pt x="7846" y="17263"/>
                    <a:pt x="7947" y="17692"/>
                  </a:cubicBezTo>
                  <a:cubicBezTo>
                    <a:pt x="8048" y="18165"/>
                    <a:pt x="8172" y="18379"/>
                    <a:pt x="8323" y="18379"/>
                  </a:cubicBezTo>
                  <a:cubicBezTo>
                    <a:pt x="8430" y="18379"/>
                    <a:pt x="8520" y="18293"/>
                    <a:pt x="8598" y="18165"/>
                  </a:cubicBezTo>
                  <a:cubicBezTo>
                    <a:pt x="8677" y="17993"/>
                    <a:pt x="8744" y="17821"/>
                    <a:pt x="8801" y="17606"/>
                  </a:cubicBezTo>
                  <a:lnTo>
                    <a:pt x="8907" y="20612"/>
                  </a:lnTo>
                  <a:cubicBezTo>
                    <a:pt x="8840" y="20870"/>
                    <a:pt x="8750" y="21085"/>
                    <a:pt x="8643" y="21299"/>
                  </a:cubicBezTo>
                  <a:cubicBezTo>
                    <a:pt x="8537" y="21514"/>
                    <a:pt x="8407" y="21600"/>
                    <a:pt x="8250" y="21600"/>
                  </a:cubicBezTo>
                  <a:cubicBezTo>
                    <a:pt x="8110" y="21600"/>
                    <a:pt x="7981" y="21471"/>
                    <a:pt x="7857" y="21171"/>
                  </a:cubicBezTo>
                  <a:cubicBezTo>
                    <a:pt x="7734" y="20870"/>
                    <a:pt x="7621" y="20441"/>
                    <a:pt x="7531" y="19839"/>
                  </a:cubicBezTo>
                  <a:cubicBezTo>
                    <a:pt x="7436" y="19238"/>
                    <a:pt x="7363" y="18508"/>
                    <a:pt x="7307" y="17606"/>
                  </a:cubicBezTo>
                  <a:cubicBezTo>
                    <a:pt x="7251" y="16705"/>
                    <a:pt x="7222" y="15631"/>
                    <a:pt x="7222" y="14343"/>
                  </a:cubicBezTo>
                  <a:cubicBezTo>
                    <a:pt x="7222" y="13226"/>
                    <a:pt x="7245" y="12196"/>
                    <a:pt x="7290" y="11251"/>
                  </a:cubicBezTo>
                  <a:cubicBezTo>
                    <a:pt x="7335" y="10306"/>
                    <a:pt x="7397" y="9533"/>
                    <a:pt x="7481" y="8846"/>
                  </a:cubicBezTo>
                  <a:cubicBezTo>
                    <a:pt x="7565" y="8159"/>
                    <a:pt x="7661" y="7644"/>
                    <a:pt x="7778" y="7300"/>
                  </a:cubicBezTo>
                  <a:cubicBezTo>
                    <a:pt x="7891" y="6957"/>
                    <a:pt x="8020" y="6742"/>
                    <a:pt x="8160" y="6742"/>
                  </a:cubicBezTo>
                  <a:cubicBezTo>
                    <a:pt x="8413" y="6742"/>
                    <a:pt x="8615" y="7343"/>
                    <a:pt x="8773" y="8503"/>
                  </a:cubicBezTo>
                  <a:cubicBezTo>
                    <a:pt x="8924" y="9662"/>
                    <a:pt x="9003" y="11380"/>
                    <a:pt x="9003" y="13527"/>
                  </a:cubicBezTo>
                  <a:lnTo>
                    <a:pt x="9003" y="15416"/>
                  </a:lnTo>
                  <a:close/>
                  <a:moveTo>
                    <a:pt x="8413" y="12453"/>
                  </a:moveTo>
                  <a:cubicBezTo>
                    <a:pt x="8413" y="12110"/>
                    <a:pt x="8407" y="11809"/>
                    <a:pt x="8396" y="11466"/>
                  </a:cubicBezTo>
                  <a:cubicBezTo>
                    <a:pt x="8385" y="11165"/>
                    <a:pt x="8368" y="10864"/>
                    <a:pt x="8346" y="10607"/>
                  </a:cubicBezTo>
                  <a:cubicBezTo>
                    <a:pt x="8323" y="10349"/>
                    <a:pt x="8295" y="10177"/>
                    <a:pt x="8261" y="10006"/>
                  </a:cubicBezTo>
                  <a:cubicBezTo>
                    <a:pt x="8228" y="9834"/>
                    <a:pt x="8183" y="9791"/>
                    <a:pt x="8138" y="9791"/>
                  </a:cubicBezTo>
                  <a:cubicBezTo>
                    <a:pt x="8048" y="9791"/>
                    <a:pt x="7975" y="10049"/>
                    <a:pt x="7913" y="10521"/>
                  </a:cubicBezTo>
                  <a:cubicBezTo>
                    <a:pt x="7851" y="10993"/>
                    <a:pt x="7818" y="11637"/>
                    <a:pt x="7807" y="12496"/>
                  </a:cubicBezTo>
                  <a:lnTo>
                    <a:pt x="8413" y="12453"/>
                  </a:lnTo>
                  <a:close/>
                  <a:moveTo>
                    <a:pt x="9913" y="21256"/>
                  </a:moveTo>
                  <a:lnTo>
                    <a:pt x="9340" y="21256"/>
                  </a:lnTo>
                  <a:lnTo>
                    <a:pt x="9340" y="7085"/>
                  </a:lnTo>
                  <a:lnTo>
                    <a:pt x="9783" y="7085"/>
                  </a:lnTo>
                  <a:lnTo>
                    <a:pt x="9851" y="8846"/>
                  </a:lnTo>
                  <a:cubicBezTo>
                    <a:pt x="9935" y="8202"/>
                    <a:pt x="10025" y="7687"/>
                    <a:pt x="10126" y="7300"/>
                  </a:cubicBezTo>
                  <a:cubicBezTo>
                    <a:pt x="10227" y="6914"/>
                    <a:pt x="10339" y="6742"/>
                    <a:pt x="10463" y="6742"/>
                  </a:cubicBezTo>
                  <a:cubicBezTo>
                    <a:pt x="10671" y="6742"/>
                    <a:pt x="10828" y="7171"/>
                    <a:pt x="10940" y="8030"/>
                  </a:cubicBezTo>
                  <a:cubicBezTo>
                    <a:pt x="11053" y="8889"/>
                    <a:pt x="11109" y="10177"/>
                    <a:pt x="11109" y="11852"/>
                  </a:cubicBezTo>
                  <a:lnTo>
                    <a:pt x="11109" y="21214"/>
                  </a:lnTo>
                  <a:lnTo>
                    <a:pt x="10536" y="21214"/>
                  </a:lnTo>
                  <a:lnTo>
                    <a:pt x="10536" y="12281"/>
                  </a:lnTo>
                  <a:cubicBezTo>
                    <a:pt x="10536" y="11594"/>
                    <a:pt x="10514" y="11036"/>
                    <a:pt x="10474" y="10650"/>
                  </a:cubicBezTo>
                  <a:cubicBezTo>
                    <a:pt x="10429" y="10263"/>
                    <a:pt x="10368" y="10048"/>
                    <a:pt x="10289" y="10048"/>
                  </a:cubicBezTo>
                  <a:cubicBezTo>
                    <a:pt x="10227" y="10048"/>
                    <a:pt x="10160" y="10177"/>
                    <a:pt x="10092" y="10478"/>
                  </a:cubicBezTo>
                  <a:cubicBezTo>
                    <a:pt x="10025" y="10736"/>
                    <a:pt x="9963" y="11122"/>
                    <a:pt x="9913" y="11551"/>
                  </a:cubicBezTo>
                  <a:lnTo>
                    <a:pt x="9913" y="21256"/>
                  </a:lnTo>
                  <a:close/>
                  <a:moveTo>
                    <a:pt x="12687" y="10220"/>
                  </a:moveTo>
                  <a:lnTo>
                    <a:pt x="12215" y="10220"/>
                  </a:lnTo>
                  <a:lnTo>
                    <a:pt x="12215" y="16189"/>
                  </a:lnTo>
                  <a:cubicBezTo>
                    <a:pt x="12215" y="16833"/>
                    <a:pt x="12232" y="17306"/>
                    <a:pt x="12271" y="17563"/>
                  </a:cubicBezTo>
                  <a:cubicBezTo>
                    <a:pt x="12311" y="17821"/>
                    <a:pt x="12361" y="17950"/>
                    <a:pt x="12429" y="17950"/>
                  </a:cubicBezTo>
                  <a:cubicBezTo>
                    <a:pt x="12479" y="17950"/>
                    <a:pt x="12530" y="17907"/>
                    <a:pt x="12580" y="17821"/>
                  </a:cubicBezTo>
                  <a:cubicBezTo>
                    <a:pt x="12631" y="17735"/>
                    <a:pt x="12670" y="17649"/>
                    <a:pt x="12698" y="17478"/>
                  </a:cubicBezTo>
                  <a:lnTo>
                    <a:pt x="12783" y="20441"/>
                  </a:lnTo>
                  <a:cubicBezTo>
                    <a:pt x="12738" y="20612"/>
                    <a:pt x="12670" y="20784"/>
                    <a:pt x="12586" y="20956"/>
                  </a:cubicBezTo>
                  <a:cubicBezTo>
                    <a:pt x="12496" y="21128"/>
                    <a:pt x="12401" y="21213"/>
                    <a:pt x="12305" y="21213"/>
                  </a:cubicBezTo>
                  <a:cubicBezTo>
                    <a:pt x="12064" y="21213"/>
                    <a:pt x="11895" y="20870"/>
                    <a:pt x="11800" y="20140"/>
                  </a:cubicBezTo>
                  <a:cubicBezTo>
                    <a:pt x="11699" y="19453"/>
                    <a:pt x="11654" y="18379"/>
                    <a:pt x="11654" y="16919"/>
                  </a:cubicBezTo>
                  <a:lnTo>
                    <a:pt x="11654" y="10220"/>
                  </a:lnTo>
                  <a:lnTo>
                    <a:pt x="11362" y="10220"/>
                  </a:lnTo>
                  <a:lnTo>
                    <a:pt x="11362" y="7085"/>
                  </a:lnTo>
                  <a:lnTo>
                    <a:pt x="11654" y="7085"/>
                  </a:lnTo>
                  <a:lnTo>
                    <a:pt x="11654" y="2791"/>
                  </a:lnTo>
                  <a:lnTo>
                    <a:pt x="12221" y="2791"/>
                  </a:lnTo>
                  <a:lnTo>
                    <a:pt x="12221" y="7085"/>
                  </a:lnTo>
                  <a:lnTo>
                    <a:pt x="12693" y="7085"/>
                  </a:lnTo>
                  <a:lnTo>
                    <a:pt x="12693" y="10220"/>
                  </a:lnTo>
                  <a:close/>
                  <a:moveTo>
                    <a:pt x="13069" y="8331"/>
                  </a:moveTo>
                  <a:cubicBezTo>
                    <a:pt x="13176" y="7858"/>
                    <a:pt x="13294" y="7472"/>
                    <a:pt x="13428" y="7214"/>
                  </a:cubicBezTo>
                  <a:cubicBezTo>
                    <a:pt x="13563" y="6914"/>
                    <a:pt x="13698" y="6785"/>
                    <a:pt x="13833" y="6785"/>
                  </a:cubicBezTo>
                  <a:cubicBezTo>
                    <a:pt x="14063" y="6785"/>
                    <a:pt x="14243" y="7214"/>
                    <a:pt x="14383" y="8073"/>
                  </a:cubicBezTo>
                  <a:cubicBezTo>
                    <a:pt x="14524" y="8932"/>
                    <a:pt x="14591" y="10263"/>
                    <a:pt x="14591" y="12110"/>
                  </a:cubicBezTo>
                  <a:lnTo>
                    <a:pt x="14591" y="21299"/>
                  </a:lnTo>
                  <a:lnTo>
                    <a:pt x="14153" y="21299"/>
                  </a:lnTo>
                  <a:lnTo>
                    <a:pt x="14102" y="19882"/>
                  </a:lnTo>
                  <a:lnTo>
                    <a:pt x="14085" y="19882"/>
                  </a:lnTo>
                  <a:cubicBezTo>
                    <a:pt x="14035" y="20398"/>
                    <a:pt x="13962" y="20827"/>
                    <a:pt x="13872" y="21128"/>
                  </a:cubicBezTo>
                  <a:cubicBezTo>
                    <a:pt x="13782" y="21471"/>
                    <a:pt x="13676" y="21600"/>
                    <a:pt x="13552" y="21600"/>
                  </a:cubicBezTo>
                  <a:cubicBezTo>
                    <a:pt x="13445" y="21600"/>
                    <a:pt x="13355" y="21471"/>
                    <a:pt x="13277" y="21256"/>
                  </a:cubicBezTo>
                  <a:cubicBezTo>
                    <a:pt x="13198" y="21042"/>
                    <a:pt x="13131" y="20698"/>
                    <a:pt x="13080" y="20312"/>
                  </a:cubicBezTo>
                  <a:cubicBezTo>
                    <a:pt x="13030" y="19925"/>
                    <a:pt x="12990" y="19453"/>
                    <a:pt x="12962" y="18895"/>
                  </a:cubicBezTo>
                  <a:cubicBezTo>
                    <a:pt x="12934" y="18336"/>
                    <a:pt x="12923" y="17778"/>
                    <a:pt x="12923" y="17177"/>
                  </a:cubicBezTo>
                  <a:cubicBezTo>
                    <a:pt x="12923" y="16361"/>
                    <a:pt x="12945" y="15631"/>
                    <a:pt x="12996" y="15073"/>
                  </a:cubicBezTo>
                  <a:cubicBezTo>
                    <a:pt x="13041" y="14472"/>
                    <a:pt x="13108" y="13999"/>
                    <a:pt x="13187" y="13613"/>
                  </a:cubicBezTo>
                  <a:cubicBezTo>
                    <a:pt x="13266" y="13226"/>
                    <a:pt x="13361" y="12969"/>
                    <a:pt x="13473" y="12797"/>
                  </a:cubicBezTo>
                  <a:cubicBezTo>
                    <a:pt x="13580" y="12625"/>
                    <a:pt x="13698" y="12539"/>
                    <a:pt x="13822" y="12539"/>
                  </a:cubicBezTo>
                  <a:lnTo>
                    <a:pt x="14012" y="12539"/>
                  </a:lnTo>
                  <a:lnTo>
                    <a:pt x="14012" y="11766"/>
                  </a:lnTo>
                  <a:cubicBezTo>
                    <a:pt x="14012" y="11251"/>
                    <a:pt x="13990" y="10821"/>
                    <a:pt x="13939" y="10564"/>
                  </a:cubicBezTo>
                  <a:cubicBezTo>
                    <a:pt x="13889" y="10263"/>
                    <a:pt x="13822" y="10134"/>
                    <a:pt x="13732" y="10134"/>
                  </a:cubicBezTo>
                  <a:cubicBezTo>
                    <a:pt x="13653" y="10134"/>
                    <a:pt x="13580" y="10220"/>
                    <a:pt x="13501" y="10392"/>
                  </a:cubicBezTo>
                  <a:cubicBezTo>
                    <a:pt x="13428" y="10564"/>
                    <a:pt x="13344" y="10864"/>
                    <a:pt x="13254" y="11251"/>
                  </a:cubicBezTo>
                  <a:lnTo>
                    <a:pt x="13069" y="8331"/>
                  </a:lnTo>
                  <a:close/>
                  <a:moveTo>
                    <a:pt x="14024" y="15116"/>
                  </a:moveTo>
                  <a:lnTo>
                    <a:pt x="13895" y="15159"/>
                  </a:lnTo>
                  <a:cubicBezTo>
                    <a:pt x="13822" y="15159"/>
                    <a:pt x="13760" y="15245"/>
                    <a:pt x="13715" y="15330"/>
                  </a:cubicBezTo>
                  <a:cubicBezTo>
                    <a:pt x="13664" y="15416"/>
                    <a:pt x="13625" y="15545"/>
                    <a:pt x="13597" y="15717"/>
                  </a:cubicBezTo>
                  <a:cubicBezTo>
                    <a:pt x="13569" y="15846"/>
                    <a:pt x="13546" y="16060"/>
                    <a:pt x="13535" y="16232"/>
                  </a:cubicBezTo>
                  <a:cubicBezTo>
                    <a:pt x="13524" y="16447"/>
                    <a:pt x="13518" y="16662"/>
                    <a:pt x="13518" y="16876"/>
                  </a:cubicBezTo>
                  <a:cubicBezTo>
                    <a:pt x="13518" y="17478"/>
                    <a:pt x="13541" y="17907"/>
                    <a:pt x="13591" y="18122"/>
                  </a:cubicBezTo>
                  <a:cubicBezTo>
                    <a:pt x="13636" y="18336"/>
                    <a:pt x="13692" y="18465"/>
                    <a:pt x="13754" y="18465"/>
                  </a:cubicBezTo>
                  <a:cubicBezTo>
                    <a:pt x="13816" y="18465"/>
                    <a:pt x="13872" y="18336"/>
                    <a:pt x="13923" y="18036"/>
                  </a:cubicBezTo>
                  <a:cubicBezTo>
                    <a:pt x="13973" y="17778"/>
                    <a:pt x="14007" y="17478"/>
                    <a:pt x="14029" y="17134"/>
                  </a:cubicBezTo>
                  <a:lnTo>
                    <a:pt x="14029" y="15116"/>
                  </a:lnTo>
                  <a:close/>
                  <a:moveTo>
                    <a:pt x="16192" y="10220"/>
                  </a:moveTo>
                  <a:lnTo>
                    <a:pt x="15720" y="10220"/>
                  </a:lnTo>
                  <a:lnTo>
                    <a:pt x="15720" y="16189"/>
                  </a:lnTo>
                  <a:cubicBezTo>
                    <a:pt x="15720" y="16833"/>
                    <a:pt x="15737" y="17306"/>
                    <a:pt x="15776" y="17563"/>
                  </a:cubicBezTo>
                  <a:cubicBezTo>
                    <a:pt x="15815" y="17821"/>
                    <a:pt x="15866" y="17950"/>
                    <a:pt x="15933" y="17950"/>
                  </a:cubicBezTo>
                  <a:cubicBezTo>
                    <a:pt x="15984" y="17950"/>
                    <a:pt x="16034" y="17907"/>
                    <a:pt x="16085" y="17821"/>
                  </a:cubicBezTo>
                  <a:cubicBezTo>
                    <a:pt x="16135" y="17735"/>
                    <a:pt x="16175" y="17649"/>
                    <a:pt x="16203" y="17478"/>
                  </a:cubicBezTo>
                  <a:lnTo>
                    <a:pt x="16287" y="20441"/>
                  </a:lnTo>
                  <a:cubicBezTo>
                    <a:pt x="16242" y="20612"/>
                    <a:pt x="16175" y="20784"/>
                    <a:pt x="16090" y="20956"/>
                  </a:cubicBezTo>
                  <a:cubicBezTo>
                    <a:pt x="16001" y="21128"/>
                    <a:pt x="15905" y="21213"/>
                    <a:pt x="15810" y="21213"/>
                  </a:cubicBezTo>
                  <a:cubicBezTo>
                    <a:pt x="15568" y="21213"/>
                    <a:pt x="15400" y="20870"/>
                    <a:pt x="15304" y="20140"/>
                  </a:cubicBezTo>
                  <a:cubicBezTo>
                    <a:pt x="15203" y="19453"/>
                    <a:pt x="15158" y="18379"/>
                    <a:pt x="15158" y="16919"/>
                  </a:cubicBezTo>
                  <a:lnTo>
                    <a:pt x="15158" y="10220"/>
                  </a:lnTo>
                  <a:lnTo>
                    <a:pt x="14866" y="10220"/>
                  </a:lnTo>
                  <a:lnTo>
                    <a:pt x="14866" y="7085"/>
                  </a:lnTo>
                  <a:lnTo>
                    <a:pt x="15158" y="7085"/>
                  </a:lnTo>
                  <a:lnTo>
                    <a:pt x="15158" y="2791"/>
                  </a:lnTo>
                  <a:lnTo>
                    <a:pt x="15725" y="2791"/>
                  </a:lnTo>
                  <a:lnTo>
                    <a:pt x="15725" y="7085"/>
                  </a:lnTo>
                  <a:lnTo>
                    <a:pt x="16197" y="7085"/>
                  </a:lnTo>
                  <a:lnTo>
                    <a:pt x="16197" y="10220"/>
                  </a:lnTo>
                  <a:close/>
                  <a:moveTo>
                    <a:pt x="16871" y="4294"/>
                  </a:moveTo>
                  <a:cubicBezTo>
                    <a:pt x="16776" y="4294"/>
                    <a:pt x="16697" y="4080"/>
                    <a:pt x="16646" y="3650"/>
                  </a:cubicBezTo>
                  <a:cubicBezTo>
                    <a:pt x="16596" y="3221"/>
                    <a:pt x="16568" y="2705"/>
                    <a:pt x="16568" y="2147"/>
                  </a:cubicBezTo>
                  <a:cubicBezTo>
                    <a:pt x="16568" y="1546"/>
                    <a:pt x="16596" y="1031"/>
                    <a:pt x="16646" y="644"/>
                  </a:cubicBezTo>
                  <a:cubicBezTo>
                    <a:pt x="16697" y="215"/>
                    <a:pt x="16776" y="0"/>
                    <a:pt x="16866" y="0"/>
                  </a:cubicBezTo>
                  <a:cubicBezTo>
                    <a:pt x="16961" y="0"/>
                    <a:pt x="17034" y="215"/>
                    <a:pt x="17085" y="601"/>
                  </a:cubicBezTo>
                  <a:cubicBezTo>
                    <a:pt x="17135" y="1031"/>
                    <a:pt x="17163" y="1546"/>
                    <a:pt x="17163" y="2147"/>
                  </a:cubicBezTo>
                  <a:cubicBezTo>
                    <a:pt x="17163" y="2748"/>
                    <a:pt x="17135" y="3264"/>
                    <a:pt x="17085" y="3693"/>
                  </a:cubicBezTo>
                  <a:cubicBezTo>
                    <a:pt x="17045" y="4122"/>
                    <a:pt x="16972" y="4294"/>
                    <a:pt x="16871" y="4294"/>
                  </a:cubicBezTo>
                  <a:close/>
                  <a:moveTo>
                    <a:pt x="16585" y="21256"/>
                  </a:moveTo>
                  <a:lnTo>
                    <a:pt x="16585" y="7085"/>
                  </a:lnTo>
                  <a:lnTo>
                    <a:pt x="17158" y="7085"/>
                  </a:lnTo>
                  <a:lnTo>
                    <a:pt x="17158" y="21256"/>
                  </a:lnTo>
                  <a:lnTo>
                    <a:pt x="16585" y="21256"/>
                  </a:lnTo>
                  <a:close/>
                  <a:moveTo>
                    <a:pt x="19477" y="14085"/>
                  </a:moveTo>
                  <a:cubicBezTo>
                    <a:pt x="19477" y="15245"/>
                    <a:pt x="19455" y="16275"/>
                    <a:pt x="19404" y="17220"/>
                  </a:cubicBezTo>
                  <a:cubicBezTo>
                    <a:pt x="19354" y="18165"/>
                    <a:pt x="19286" y="18938"/>
                    <a:pt x="19196" y="19582"/>
                  </a:cubicBezTo>
                  <a:cubicBezTo>
                    <a:pt x="19106" y="20226"/>
                    <a:pt x="19005" y="20741"/>
                    <a:pt x="18887" y="21085"/>
                  </a:cubicBezTo>
                  <a:cubicBezTo>
                    <a:pt x="18769" y="21428"/>
                    <a:pt x="18640" y="21600"/>
                    <a:pt x="18505" y="21600"/>
                  </a:cubicBezTo>
                  <a:cubicBezTo>
                    <a:pt x="18371" y="21600"/>
                    <a:pt x="18241" y="21428"/>
                    <a:pt x="18124" y="21128"/>
                  </a:cubicBezTo>
                  <a:cubicBezTo>
                    <a:pt x="18006" y="20784"/>
                    <a:pt x="17905" y="20355"/>
                    <a:pt x="17820" y="19711"/>
                  </a:cubicBezTo>
                  <a:cubicBezTo>
                    <a:pt x="17736" y="19109"/>
                    <a:pt x="17669" y="18336"/>
                    <a:pt x="17618" y="17435"/>
                  </a:cubicBezTo>
                  <a:cubicBezTo>
                    <a:pt x="17568" y="16533"/>
                    <a:pt x="17545" y="15502"/>
                    <a:pt x="17545" y="14386"/>
                  </a:cubicBezTo>
                  <a:cubicBezTo>
                    <a:pt x="17545" y="13183"/>
                    <a:pt x="17568" y="12110"/>
                    <a:pt x="17618" y="11165"/>
                  </a:cubicBezTo>
                  <a:cubicBezTo>
                    <a:pt x="17669" y="10220"/>
                    <a:pt x="17736" y="9404"/>
                    <a:pt x="17826" y="8760"/>
                  </a:cubicBezTo>
                  <a:cubicBezTo>
                    <a:pt x="17916" y="8116"/>
                    <a:pt x="18017" y="7601"/>
                    <a:pt x="18135" y="7257"/>
                  </a:cubicBezTo>
                  <a:cubicBezTo>
                    <a:pt x="18253" y="6914"/>
                    <a:pt x="18382" y="6742"/>
                    <a:pt x="18517" y="6742"/>
                  </a:cubicBezTo>
                  <a:cubicBezTo>
                    <a:pt x="18651" y="6742"/>
                    <a:pt x="18781" y="6914"/>
                    <a:pt x="18899" y="7214"/>
                  </a:cubicBezTo>
                  <a:cubicBezTo>
                    <a:pt x="19017" y="7515"/>
                    <a:pt x="19118" y="7987"/>
                    <a:pt x="19202" y="8631"/>
                  </a:cubicBezTo>
                  <a:cubicBezTo>
                    <a:pt x="19286" y="9233"/>
                    <a:pt x="19354" y="10006"/>
                    <a:pt x="19404" y="10907"/>
                  </a:cubicBezTo>
                  <a:cubicBezTo>
                    <a:pt x="19455" y="11809"/>
                    <a:pt x="19477" y="12883"/>
                    <a:pt x="19477" y="14085"/>
                  </a:cubicBezTo>
                  <a:close/>
                  <a:moveTo>
                    <a:pt x="18893" y="14214"/>
                  </a:moveTo>
                  <a:cubicBezTo>
                    <a:pt x="18893" y="13441"/>
                    <a:pt x="18882" y="12797"/>
                    <a:pt x="18865" y="12239"/>
                  </a:cubicBezTo>
                  <a:cubicBezTo>
                    <a:pt x="18842" y="11680"/>
                    <a:pt x="18814" y="11251"/>
                    <a:pt x="18781" y="10907"/>
                  </a:cubicBezTo>
                  <a:cubicBezTo>
                    <a:pt x="18747" y="10564"/>
                    <a:pt x="18702" y="10306"/>
                    <a:pt x="18657" y="10134"/>
                  </a:cubicBezTo>
                  <a:cubicBezTo>
                    <a:pt x="18612" y="9963"/>
                    <a:pt x="18562" y="9920"/>
                    <a:pt x="18517" y="9920"/>
                  </a:cubicBezTo>
                  <a:cubicBezTo>
                    <a:pt x="18466" y="9920"/>
                    <a:pt x="18421" y="10006"/>
                    <a:pt x="18376" y="10134"/>
                  </a:cubicBezTo>
                  <a:cubicBezTo>
                    <a:pt x="18331" y="10263"/>
                    <a:pt x="18292" y="10521"/>
                    <a:pt x="18258" y="10821"/>
                  </a:cubicBezTo>
                  <a:cubicBezTo>
                    <a:pt x="18225" y="11165"/>
                    <a:pt x="18197" y="11594"/>
                    <a:pt x="18174" y="12153"/>
                  </a:cubicBezTo>
                  <a:cubicBezTo>
                    <a:pt x="18152" y="12711"/>
                    <a:pt x="18146" y="13355"/>
                    <a:pt x="18146" y="14214"/>
                  </a:cubicBezTo>
                  <a:cubicBezTo>
                    <a:pt x="18146" y="15631"/>
                    <a:pt x="18185" y="16705"/>
                    <a:pt x="18264" y="17349"/>
                  </a:cubicBezTo>
                  <a:cubicBezTo>
                    <a:pt x="18343" y="18036"/>
                    <a:pt x="18432" y="18336"/>
                    <a:pt x="18528" y="18336"/>
                  </a:cubicBezTo>
                  <a:cubicBezTo>
                    <a:pt x="18578" y="18336"/>
                    <a:pt x="18623" y="18250"/>
                    <a:pt x="18668" y="18122"/>
                  </a:cubicBezTo>
                  <a:cubicBezTo>
                    <a:pt x="18713" y="17993"/>
                    <a:pt x="18753" y="17735"/>
                    <a:pt x="18786" y="17435"/>
                  </a:cubicBezTo>
                  <a:cubicBezTo>
                    <a:pt x="18820" y="17091"/>
                    <a:pt x="18848" y="16662"/>
                    <a:pt x="18871" y="16146"/>
                  </a:cubicBezTo>
                  <a:cubicBezTo>
                    <a:pt x="18882" y="15631"/>
                    <a:pt x="18893" y="14987"/>
                    <a:pt x="18893" y="14214"/>
                  </a:cubicBezTo>
                  <a:close/>
                  <a:moveTo>
                    <a:pt x="20404" y="21256"/>
                  </a:moveTo>
                  <a:lnTo>
                    <a:pt x="19831" y="21256"/>
                  </a:lnTo>
                  <a:lnTo>
                    <a:pt x="19831" y="7085"/>
                  </a:lnTo>
                  <a:lnTo>
                    <a:pt x="20275" y="7085"/>
                  </a:lnTo>
                  <a:lnTo>
                    <a:pt x="20342" y="8846"/>
                  </a:lnTo>
                  <a:cubicBezTo>
                    <a:pt x="20426" y="8202"/>
                    <a:pt x="20516" y="7687"/>
                    <a:pt x="20617" y="7300"/>
                  </a:cubicBezTo>
                  <a:cubicBezTo>
                    <a:pt x="20718" y="6914"/>
                    <a:pt x="20831" y="6742"/>
                    <a:pt x="20954" y="6742"/>
                  </a:cubicBezTo>
                  <a:cubicBezTo>
                    <a:pt x="21162" y="6742"/>
                    <a:pt x="21319" y="7171"/>
                    <a:pt x="21432" y="8030"/>
                  </a:cubicBezTo>
                  <a:cubicBezTo>
                    <a:pt x="21544" y="8889"/>
                    <a:pt x="21600" y="10177"/>
                    <a:pt x="21600" y="11852"/>
                  </a:cubicBezTo>
                  <a:lnTo>
                    <a:pt x="21600" y="21214"/>
                  </a:lnTo>
                  <a:lnTo>
                    <a:pt x="21027" y="21214"/>
                  </a:lnTo>
                  <a:lnTo>
                    <a:pt x="21027" y="12281"/>
                  </a:lnTo>
                  <a:cubicBezTo>
                    <a:pt x="21027" y="11594"/>
                    <a:pt x="21005" y="11036"/>
                    <a:pt x="20965" y="10650"/>
                  </a:cubicBezTo>
                  <a:cubicBezTo>
                    <a:pt x="20920" y="10263"/>
                    <a:pt x="20859" y="10048"/>
                    <a:pt x="20780" y="10048"/>
                  </a:cubicBezTo>
                  <a:cubicBezTo>
                    <a:pt x="20718" y="10048"/>
                    <a:pt x="20651" y="10177"/>
                    <a:pt x="20583" y="10478"/>
                  </a:cubicBezTo>
                  <a:cubicBezTo>
                    <a:pt x="20516" y="10736"/>
                    <a:pt x="20454" y="11122"/>
                    <a:pt x="20404" y="11551"/>
                  </a:cubicBezTo>
                  <a:lnTo>
                    <a:pt x="20404" y="21256"/>
                  </a:lnTo>
                  <a:close/>
                </a:path>
              </a:pathLst>
            </a:custGeom>
            <a:solidFill>
              <a:srgbClr val="FFFFFF"/>
            </a:solidFill>
            <a:ln w="12700">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349345AB-AD63-E181-3B5F-534FD2A982FA}"/>
                </a:ext>
              </a:extLst>
            </p:cNvPr>
            <p:cNvSpPr/>
            <p:nvPr userDrawn="1"/>
          </p:nvSpPr>
          <p:spPr>
            <a:xfrm>
              <a:off x="5032172" y="1021854"/>
              <a:ext cx="1051185" cy="549583"/>
            </a:xfrm>
            <a:custGeom>
              <a:avLst/>
              <a:gdLst/>
              <a:ahLst/>
              <a:cxnLst>
                <a:cxn ang="0">
                  <a:pos x="wd2" y="hd2"/>
                </a:cxn>
                <a:cxn ang="5400000">
                  <a:pos x="wd2" y="hd2"/>
                </a:cxn>
                <a:cxn ang="10800000">
                  <a:pos x="wd2" y="hd2"/>
                </a:cxn>
                <a:cxn ang="16200000">
                  <a:pos x="wd2" y="hd2"/>
                </a:cxn>
              </a:cxnLst>
              <a:rect l="0" t="0" r="r" b="b"/>
              <a:pathLst>
                <a:path w="21600" h="21600" extrusionOk="0">
                  <a:moveTo>
                    <a:pt x="15954" y="0"/>
                  </a:moveTo>
                  <a:cubicBezTo>
                    <a:pt x="13287" y="0"/>
                    <a:pt x="11002" y="3514"/>
                    <a:pt x="10441" y="8443"/>
                  </a:cubicBezTo>
                  <a:cubicBezTo>
                    <a:pt x="9052" y="8229"/>
                    <a:pt x="6050" y="7757"/>
                    <a:pt x="5198" y="7671"/>
                  </a:cubicBezTo>
                  <a:cubicBezTo>
                    <a:pt x="5154" y="7671"/>
                    <a:pt x="5109" y="7671"/>
                    <a:pt x="5041" y="7671"/>
                  </a:cubicBezTo>
                  <a:cubicBezTo>
                    <a:pt x="4638" y="7671"/>
                    <a:pt x="4280" y="7886"/>
                    <a:pt x="4033" y="8357"/>
                  </a:cubicBezTo>
                  <a:cubicBezTo>
                    <a:pt x="3563" y="9214"/>
                    <a:pt x="3563" y="10457"/>
                    <a:pt x="3563" y="10843"/>
                  </a:cubicBezTo>
                  <a:cubicBezTo>
                    <a:pt x="3563" y="11271"/>
                    <a:pt x="3563" y="12514"/>
                    <a:pt x="4033" y="13329"/>
                  </a:cubicBezTo>
                  <a:cubicBezTo>
                    <a:pt x="4280" y="13800"/>
                    <a:pt x="4638" y="14014"/>
                    <a:pt x="5041" y="14014"/>
                  </a:cubicBezTo>
                  <a:cubicBezTo>
                    <a:pt x="5086" y="14014"/>
                    <a:pt x="5131" y="14014"/>
                    <a:pt x="5198" y="14014"/>
                  </a:cubicBezTo>
                  <a:cubicBezTo>
                    <a:pt x="5803" y="13929"/>
                    <a:pt x="7417" y="13714"/>
                    <a:pt x="8313" y="13543"/>
                  </a:cubicBezTo>
                  <a:lnTo>
                    <a:pt x="9657" y="13329"/>
                  </a:lnTo>
                  <a:cubicBezTo>
                    <a:pt x="9971" y="13286"/>
                    <a:pt x="10262" y="13243"/>
                    <a:pt x="10464" y="13200"/>
                  </a:cubicBezTo>
                  <a:cubicBezTo>
                    <a:pt x="11046" y="18043"/>
                    <a:pt x="13332" y="21557"/>
                    <a:pt x="15954" y="21557"/>
                  </a:cubicBezTo>
                  <a:cubicBezTo>
                    <a:pt x="19068" y="21557"/>
                    <a:pt x="21600" y="16714"/>
                    <a:pt x="21600" y="10757"/>
                  </a:cubicBezTo>
                  <a:cubicBezTo>
                    <a:pt x="21600" y="4843"/>
                    <a:pt x="19068" y="0"/>
                    <a:pt x="15954" y="0"/>
                  </a:cubicBezTo>
                  <a:close/>
                  <a:moveTo>
                    <a:pt x="15954" y="17229"/>
                  </a:moveTo>
                  <a:cubicBezTo>
                    <a:pt x="14094" y="17229"/>
                    <a:pt x="12593" y="14357"/>
                    <a:pt x="12593" y="10800"/>
                  </a:cubicBezTo>
                  <a:cubicBezTo>
                    <a:pt x="12593" y="7243"/>
                    <a:pt x="14094" y="4371"/>
                    <a:pt x="15954" y="4371"/>
                  </a:cubicBezTo>
                  <a:cubicBezTo>
                    <a:pt x="17813" y="4371"/>
                    <a:pt x="19315" y="7243"/>
                    <a:pt x="19315" y="10800"/>
                  </a:cubicBezTo>
                  <a:cubicBezTo>
                    <a:pt x="19315" y="14357"/>
                    <a:pt x="17813" y="17229"/>
                    <a:pt x="15954" y="17229"/>
                  </a:cubicBezTo>
                  <a:close/>
                  <a:moveTo>
                    <a:pt x="9007" y="15514"/>
                  </a:moveTo>
                  <a:lnTo>
                    <a:pt x="9007" y="20014"/>
                  </a:lnTo>
                  <a:cubicBezTo>
                    <a:pt x="8627" y="20443"/>
                    <a:pt x="8134" y="20786"/>
                    <a:pt x="7506" y="21129"/>
                  </a:cubicBezTo>
                  <a:cubicBezTo>
                    <a:pt x="6879" y="21429"/>
                    <a:pt x="6207" y="21600"/>
                    <a:pt x="5467" y="21600"/>
                  </a:cubicBezTo>
                  <a:cubicBezTo>
                    <a:pt x="4324" y="21600"/>
                    <a:pt x="3339" y="21171"/>
                    <a:pt x="2532" y="20271"/>
                  </a:cubicBezTo>
                  <a:cubicBezTo>
                    <a:pt x="1725" y="19371"/>
                    <a:pt x="1098" y="18129"/>
                    <a:pt x="650" y="16500"/>
                  </a:cubicBezTo>
                  <a:cubicBezTo>
                    <a:pt x="224" y="14871"/>
                    <a:pt x="0" y="12986"/>
                    <a:pt x="0" y="10800"/>
                  </a:cubicBezTo>
                  <a:cubicBezTo>
                    <a:pt x="0" y="8657"/>
                    <a:pt x="246" y="6729"/>
                    <a:pt x="717" y="5143"/>
                  </a:cubicBezTo>
                  <a:cubicBezTo>
                    <a:pt x="1210" y="3514"/>
                    <a:pt x="1860" y="2271"/>
                    <a:pt x="2711" y="1371"/>
                  </a:cubicBezTo>
                  <a:cubicBezTo>
                    <a:pt x="3563" y="471"/>
                    <a:pt x="4549" y="43"/>
                    <a:pt x="5646" y="43"/>
                  </a:cubicBezTo>
                  <a:cubicBezTo>
                    <a:pt x="6229" y="43"/>
                    <a:pt x="6767" y="171"/>
                    <a:pt x="7282" y="386"/>
                  </a:cubicBezTo>
                  <a:cubicBezTo>
                    <a:pt x="7798" y="600"/>
                    <a:pt x="8246" y="900"/>
                    <a:pt x="8627" y="1243"/>
                  </a:cubicBezTo>
                  <a:lnTo>
                    <a:pt x="8402" y="4843"/>
                  </a:lnTo>
                  <a:cubicBezTo>
                    <a:pt x="8022" y="4500"/>
                    <a:pt x="7596" y="4200"/>
                    <a:pt x="7125" y="3986"/>
                  </a:cubicBezTo>
                  <a:cubicBezTo>
                    <a:pt x="6655" y="3771"/>
                    <a:pt x="6162" y="3643"/>
                    <a:pt x="5624" y="3643"/>
                  </a:cubicBezTo>
                  <a:cubicBezTo>
                    <a:pt x="4817" y="3643"/>
                    <a:pt x="4168" y="3943"/>
                    <a:pt x="3630" y="4586"/>
                  </a:cubicBezTo>
                  <a:cubicBezTo>
                    <a:pt x="3115" y="5186"/>
                    <a:pt x="2734" y="6043"/>
                    <a:pt x="2487" y="7114"/>
                  </a:cubicBezTo>
                  <a:cubicBezTo>
                    <a:pt x="2241" y="8186"/>
                    <a:pt x="2106" y="9386"/>
                    <a:pt x="2106" y="10714"/>
                  </a:cubicBezTo>
                  <a:cubicBezTo>
                    <a:pt x="2106" y="12129"/>
                    <a:pt x="2241" y="13371"/>
                    <a:pt x="2487" y="14443"/>
                  </a:cubicBezTo>
                  <a:cubicBezTo>
                    <a:pt x="2734" y="15514"/>
                    <a:pt x="3115" y="16371"/>
                    <a:pt x="3607" y="17014"/>
                  </a:cubicBezTo>
                  <a:cubicBezTo>
                    <a:pt x="4100" y="17614"/>
                    <a:pt x="4728" y="17957"/>
                    <a:pt x="5490" y="17957"/>
                  </a:cubicBezTo>
                  <a:cubicBezTo>
                    <a:pt x="5714" y="17957"/>
                    <a:pt x="5960" y="17914"/>
                    <a:pt x="6207" y="17871"/>
                  </a:cubicBezTo>
                  <a:cubicBezTo>
                    <a:pt x="6453" y="17829"/>
                    <a:pt x="6722" y="17743"/>
                    <a:pt x="6968" y="17614"/>
                  </a:cubicBezTo>
                  <a:lnTo>
                    <a:pt x="6968" y="15814"/>
                  </a:lnTo>
                  <a:cubicBezTo>
                    <a:pt x="7439" y="15729"/>
                    <a:pt x="7887" y="15686"/>
                    <a:pt x="8246" y="15643"/>
                  </a:cubicBezTo>
                  <a:lnTo>
                    <a:pt x="9007" y="15514"/>
                  </a:lnTo>
                  <a:close/>
                </a:path>
              </a:pathLst>
            </a:custGeom>
            <a:solidFill>
              <a:srgbClr val="008C58"/>
            </a:solidFill>
            <a:ln w="12700">
              <a:miter lim="400000"/>
            </a:ln>
          </p:spPr>
          <p:txBody>
            <a:bodyPr lIns="38100" tIns="38100" rIns="38100" bIns="38100" anchor="ctr"/>
            <a:lstStyle/>
            <a:p>
              <a:pPr>
                <a:defRPr sz="3000">
                  <a:solidFill>
                    <a:srgbClr val="FFFFFF"/>
                  </a:solidFill>
                </a:defRPr>
              </a:pPr>
              <a:endParaRPr dirty="0"/>
            </a:p>
          </p:txBody>
        </p:sp>
      </p:grpSp>
      <p:sp>
        <p:nvSpPr>
          <p:cNvPr id="12" name="Shape">
            <a:extLst>
              <a:ext uri="{FF2B5EF4-FFF2-40B4-BE49-F238E27FC236}">
                <a16:creationId xmlns:a16="http://schemas.microsoft.com/office/drawing/2014/main" id="{FD9E41AE-A002-9005-E6E5-3580179613F9}"/>
              </a:ext>
            </a:extLst>
          </p:cNvPr>
          <p:cNvSpPr/>
          <p:nvPr userDrawn="1"/>
        </p:nvSpPr>
        <p:spPr>
          <a:xfrm>
            <a:off x="2105953" y="640199"/>
            <a:ext cx="226449" cy="195222"/>
          </a:xfrm>
          <a:custGeom>
            <a:avLst/>
            <a:gdLst/>
            <a:ahLst/>
            <a:cxnLst>
              <a:cxn ang="0">
                <a:pos x="wd2" y="hd2"/>
              </a:cxn>
              <a:cxn ang="5400000">
                <a:pos x="wd2" y="hd2"/>
              </a:cxn>
              <a:cxn ang="10800000">
                <a:pos x="wd2" y="hd2"/>
              </a:cxn>
              <a:cxn ang="16200000">
                <a:pos x="wd2" y="hd2"/>
              </a:cxn>
            </a:cxnLst>
            <a:rect l="0" t="0" r="r" b="b"/>
            <a:pathLst>
              <a:path w="20767" h="20569" extrusionOk="0">
                <a:moveTo>
                  <a:pt x="1276" y="2502"/>
                </a:moveTo>
                <a:cubicBezTo>
                  <a:pt x="3176" y="-371"/>
                  <a:pt x="6676" y="-945"/>
                  <a:pt x="8976" y="1698"/>
                </a:cubicBezTo>
                <a:cubicBezTo>
                  <a:pt x="9476" y="2272"/>
                  <a:pt x="9876" y="2961"/>
                  <a:pt x="10376" y="3651"/>
                </a:cubicBezTo>
                <a:cubicBezTo>
                  <a:pt x="10876" y="2961"/>
                  <a:pt x="11276" y="2272"/>
                  <a:pt x="11776" y="1698"/>
                </a:cubicBezTo>
                <a:cubicBezTo>
                  <a:pt x="14076" y="-945"/>
                  <a:pt x="17676" y="-371"/>
                  <a:pt x="19476" y="2502"/>
                </a:cubicBezTo>
                <a:cubicBezTo>
                  <a:pt x="21176" y="5144"/>
                  <a:pt x="21076" y="7902"/>
                  <a:pt x="19876" y="10659"/>
                </a:cubicBezTo>
                <a:cubicBezTo>
                  <a:pt x="18676" y="13302"/>
                  <a:pt x="16976" y="15485"/>
                  <a:pt x="14976" y="17323"/>
                </a:cubicBezTo>
                <a:cubicBezTo>
                  <a:pt x="13876" y="18357"/>
                  <a:pt x="12376" y="19391"/>
                  <a:pt x="11076" y="20310"/>
                </a:cubicBezTo>
                <a:cubicBezTo>
                  <a:pt x="10676" y="20655"/>
                  <a:pt x="10176" y="20655"/>
                  <a:pt x="9776" y="20310"/>
                </a:cubicBezTo>
                <a:cubicBezTo>
                  <a:pt x="8476" y="19391"/>
                  <a:pt x="6976" y="18357"/>
                  <a:pt x="5876" y="17323"/>
                </a:cubicBezTo>
                <a:cubicBezTo>
                  <a:pt x="3876" y="15485"/>
                  <a:pt x="2176" y="13417"/>
                  <a:pt x="976" y="10659"/>
                </a:cubicBezTo>
                <a:cubicBezTo>
                  <a:pt x="-324" y="7902"/>
                  <a:pt x="-424" y="5144"/>
                  <a:pt x="1276" y="2502"/>
                </a:cubicBezTo>
                <a:close/>
              </a:path>
            </a:pathLst>
          </a:custGeom>
          <a:solidFill>
            <a:srgbClr val="008C58"/>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F46B88B0-8416-31F6-5282-9C6E196C9A56}"/>
              </a:ext>
            </a:extLst>
          </p:cNvPr>
          <p:cNvSpPr/>
          <p:nvPr userDrawn="1"/>
        </p:nvSpPr>
        <p:spPr>
          <a:xfrm>
            <a:off x="7387520" y="3289969"/>
            <a:ext cx="4804480" cy="2927831"/>
          </a:xfrm>
          <a:custGeom>
            <a:avLst/>
            <a:gdLst/>
            <a:ahLst/>
            <a:cxnLst>
              <a:cxn ang="0">
                <a:pos x="wd2" y="hd2"/>
              </a:cxn>
              <a:cxn ang="5400000">
                <a:pos x="wd2" y="hd2"/>
              </a:cxn>
              <a:cxn ang="10800000">
                <a:pos x="wd2" y="hd2"/>
              </a:cxn>
              <a:cxn ang="16200000">
                <a:pos x="wd2" y="hd2"/>
              </a:cxn>
            </a:cxnLst>
            <a:rect l="0" t="0" r="r" b="b"/>
            <a:pathLst>
              <a:path w="21600" h="21600" extrusionOk="0">
                <a:moveTo>
                  <a:pt x="18585" y="0"/>
                </a:moveTo>
                <a:cubicBezTo>
                  <a:pt x="19673" y="0"/>
                  <a:pt x="20698" y="434"/>
                  <a:pt x="21600" y="1199"/>
                </a:cubicBezTo>
                <a:lnTo>
                  <a:pt x="21600" y="6677"/>
                </a:lnTo>
                <a:cubicBezTo>
                  <a:pt x="20879" y="5261"/>
                  <a:pt x="19796" y="4352"/>
                  <a:pt x="18585" y="4352"/>
                </a:cubicBezTo>
                <a:cubicBezTo>
                  <a:pt x="16418" y="4352"/>
                  <a:pt x="14658" y="7240"/>
                  <a:pt x="14658" y="10796"/>
                </a:cubicBezTo>
                <a:cubicBezTo>
                  <a:pt x="14658" y="14344"/>
                  <a:pt x="16418" y="17240"/>
                  <a:pt x="18585" y="17240"/>
                </a:cubicBezTo>
                <a:cubicBezTo>
                  <a:pt x="19796" y="17240"/>
                  <a:pt x="20879" y="16339"/>
                  <a:pt x="21600" y="14915"/>
                </a:cubicBezTo>
                <a:lnTo>
                  <a:pt x="21600" y="20393"/>
                </a:lnTo>
                <a:cubicBezTo>
                  <a:pt x="20698" y="21158"/>
                  <a:pt x="19668" y="21592"/>
                  <a:pt x="18585" y="21592"/>
                </a:cubicBezTo>
                <a:cubicBezTo>
                  <a:pt x="15511" y="21592"/>
                  <a:pt x="12864" y="18109"/>
                  <a:pt x="12178" y="13250"/>
                </a:cubicBezTo>
                <a:cubicBezTo>
                  <a:pt x="11932" y="13282"/>
                  <a:pt x="11609" y="13322"/>
                  <a:pt x="11236" y="13370"/>
                </a:cubicBezTo>
                <a:lnTo>
                  <a:pt x="9677" y="13571"/>
                </a:lnTo>
                <a:cubicBezTo>
                  <a:pt x="8628" y="13708"/>
                  <a:pt x="6760" y="13949"/>
                  <a:pt x="6050" y="14030"/>
                </a:cubicBezTo>
                <a:cubicBezTo>
                  <a:pt x="5991" y="14038"/>
                  <a:pt x="5932" y="14038"/>
                  <a:pt x="5873" y="14038"/>
                </a:cubicBezTo>
                <a:cubicBezTo>
                  <a:pt x="5393" y="14038"/>
                  <a:pt x="4996" y="13805"/>
                  <a:pt x="4697" y="13346"/>
                </a:cubicBezTo>
                <a:cubicBezTo>
                  <a:pt x="4152" y="12509"/>
                  <a:pt x="4152" y="11263"/>
                  <a:pt x="4152" y="10852"/>
                </a:cubicBezTo>
                <a:cubicBezTo>
                  <a:pt x="4152" y="10442"/>
                  <a:pt x="4152" y="9195"/>
                  <a:pt x="4697" y="8350"/>
                </a:cubicBezTo>
                <a:cubicBezTo>
                  <a:pt x="4996" y="7892"/>
                  <a:pt x="5393" y="7659"/>
                  <a:pt x="5873" y="7659"/>
                </a:cubicBezTo>
                <a:cubicBezTo>
                  <a:pt x="5927" y="7659"/>
                  <a:pt x="5986" y="7659"/>
                  <a:pt x="6045" y="7667"/>
                </a:cubicBezTo>
                <a:cubicBezTo>
                  <a:pt x="7045" y="7779"/>
                  <a:pt x="10550" y="8238"/>
                  <a:pt x="12158" y="8447"/>
                </a:cubicBezTo>
                <a:cubicBezTo>
                  <a:pt x="12825" y="3532"/>
                  <a:pt x="15477" y="0"/>
                  <a:pt x="18585" y="0"/>
                </a:cubicBezTo>
                <a:close/>
                <a:moveTo>
                  <a:pt x="2937" y="20257"/>
                </a:moveTo>
                <a:cubicBezTo>
                  <a:pt x="3888" y="21149"/>
                  <a:pt x="5030" y="21600"/>
                  <a:pt x="6368" y="21600"/>
                </a:cubicBezTo>
                <a:cubicBezTo>
                  <a:pt x="7236" y="21600"/>
                  <a:pt x="8030" y="21447"/>
                  <a:pt x="8756" y="21133"/>
                </a:cubicBezTo>
                <a:cubicBezTo>
                  <a:pt x="9481" y="20820"/>
                  <a:pt x="10065" y="20458"/>
                  <a:pt x="10501" y="20031"/>
                </a:cubicBezTo>
                <a:lnTo>
                  <a:pt x="10501" y="15542"/>
                </a:lnTo>
                <a:lnTo>
                  <a:pt x="9672" y="15647"/>
                </a:lnTo>
                <a:cubicBezTo>
                  <a:pt x="9266" y="15703"/>
                  <a:pt x="8731" y="15768"/>
                  <a:pt x="8187" y="15840"/>
                </a:cubicBezTo>
                <a:lnTo>
                  <a:pt x="8187" y="17634"/>
                </a:lnTo>
                <a:cubicBezTo>
                  <a:pt x="7878" y="17731"/>
                  <a:pt x="7579" y="17811"/>
                  <a:pt x="7290" y="17867"/>
                </a:cubicBezTo>
                <a:cubicBezTo>
                  <a:pt x="6996" y="17924"/>
                  <a:pt x="6721" y="17956"/>
                  <a:pt x="6456" y="17956"/>
                </a:cubicBezTo>
                <a:cubicBezTo>
                  <a:pt x="5584" y="17956"/>
                  <a:pt x="4853" y="17650"/>
                  <a:pt x="4270" y="17031"/>
                </a:cubicBezTo>
                <a:cubicBezTo>
                  <a:pt x="3687" y="16411"/>
                  <a:pt x="3250" y="15558"/>
                  <a:pt x="2956" y="14472"/>
                </a:cubicBezTo>
                <a:cubicBezTo>
                  <a:pt x="2662" y="13386"/>
                  <a:pt x="2520" y="12139"/>
                  <a:pt x="2520" y="10724"/>
                </a:cubicBezTo>
                <a:cubicBezTo>
                  <a:pt x="2520" y="9380"/>
                  <a:pt x="2667" y="8173"/>
                  <a:pt x="2951" y="7112"/>
                </a:cubicBezTo>
                <a:cubicBezTo>
                  <a:pt x="3240" y="6050"/>
                  <a:pt x="3687" y="5213"/>
                  <a:pt x="4290" y="4594"/>
                </a:cubicBezTo>
                <a:cubicBezTo>
                  <a:pt x="4893" y="3974"/>
                  <a:pt x="5662" y="3668"/>
                  <a:pt x="6604" y="3668"/>
                </a:cubicBezTo>
                <a:cubicBezTo>
                  <a:pt x="7216" y="3668"/>
                  <a:pt x="7795" y="3781"/>
                  <a:pt x="8344" y="3998"/>
                </a:cubicBezTo>
                <a:cubicBezTo>
                  <a:pt x="8888" y="4223"/>
                  <a:pt x="9388" y="4505"/>
                  <a:pt x="9839" y="4851"/>
                </a:cubicBezTo>
                <a:lnTo>
                  <a:pt x="10094" y="1239"/>
                </a:lnTo>
                <a:cubicBezTo>
                  <a:pt x="9663" y="885"/>
                  <a:pt x="9138" y="595"/>
                  <a:pt x="8525" y="362"/>
                </a:cubicBezTo>
                <a:cubicBezTo>
                  <a:pt x="7912" y="137"/>
                  <a:pt x="7275" y="24"/>
                  <a:pt x="6608" y="24"/>
                </a:cubicBezTo>
                <a:cubicBezTo>
                  <a:pt x="5314" y="24"/>
                  <a:pt x="4172" y="467"/>
                  <a:pt x="3177" y="1360"/>
                </a:cubicBezTo>
                <a:cubicBezTo>
                  <a:pt x="2182" y="2253"/>
                  <a:pt x="1407" y="3499"/>
                  <a:pt x="843" y="5116"/>
                </a:cubicBezTo>
                <a:cubicBezTo>
                  <a:pt x="279" y="6733"/>
                  <a:pt x="0" y="8624"/>
                  <a:pt x="0" y="10788"/>
                </a:cubicBezTo>
                <a:cubicBezTo>
                  <a:pt x="0" y="12968"/>
                  <a:pt x="255" y="14875"/>
                  <a:pt x="760" y="16492"/>
                </a:cubicBezTo>
                <a:cubicBezTo>
                  <a:pt x="1260" y="18109"/>
                  <a:pt x="1985" y="19364"/>
                  <a:pt x="2937" y="20257"/>
                </a:cubicBezTo>
                <a:close/>
              </a:path>
            </a:pathLst>
          </a:custGeom>
          <a:solidFill>
            <a:srgbClr val="008C58"/>
          </a:solidFill>
          <a:ln w="12700">
            <a:miter lim="400000"/>
          </a:ln>
        </p:spPr>
        <p:txBody>
          <a:bodyPr lIns="38100" tIns="38100" rIns="38100" bIns="38100" anchor="ctr"/>
          <a:lstStyle/>
          <a:p>
            <a:pPr>
              <a:defRPr sz="3000">
                <a:solidFill>
                  <a:srgbClr val="FFFFFF"/>
                </a:solidFill>
              </a:defRPr>
            </a:pPr>
            <a:endParaRPr/>
          </a:p>
        </p:txBody>
      </p:sp>
      <p:sp>
        <p:nvSpPr>
          <p:cNvPr id="14" name="TextBox 13">
            <a:extLst>
              <a:ext uri="{FF2B5EF4-FFF2-40B4-BE49-F238E27FC236}">
                <a16:creationId xmlns:a16="http://schemas.microsoft.com/office/drawing/2014/main" id="{99B9E8C2-CD1B-F803-4119-F7DE75A32CC8}"/>
              </a:ext>
            </a:extLst>
          </p:cNvPr>
          <p:cNvSpPr txBox="1"/>
          <p:nvPr userDrawn="1"/>
        </p:nvSpPr>
        <p:spPr>
          <a:xfrm>
            <a:off x="667330" y="1772442"/>
            <a:ext cx="7419403" cy="430887"/>
          </a:xfrm>
          <a:prstGeom prst="rect">
            <a:avLst/>
          </a:prstGeom>
          <a:noFill/>
        </p:spPr>
        <p:txBody>
          <a:bodyPr wrap="none" rtlCol="0">
            <a:spAutoFit/>
          </a:bodyPr>
          <a:lstStyle/>
          <a:p>
            <a:r>
              <a:rPr lang="en-CA" sz="2200" b="0" i="0" dirty="0">
                <a:solidFill>
                  <a:srgbClr val="FFFFFF">
                    <a:alpha val="40000"/>
                  </a:srgbClr>
                </a:solidFill>
                <a:effectLst/>
                <a:latin typeface="+mj-lt"/>
              </a:rPr>
              <a:t>Free Templates &amp; Infographics for PowerPoint and Google Slides</a:t>
            </a:r>
            <a:endParaRPr lang="en-US" sz="2200" dirty="0">
              <a:solidFill>
                <a:schemeClr val="bg1">
                  <a:alpha val="40000"/>
                </a:schemeClr>
              </a:solidFill>
              <a:latin typeface="+mj-lt"/>
            </a:endParaRPr>
          </a:p>
        </p:txBody>
      </p:sp>
      <p:sp>
        <p:nvSpPr>
          <p:cNvPr id="16" name="TextBox 15">
            <a:extLst>
              <a:ext uri="{FF2B5EF4-FFF2-40B4-BE49-F238E27FC236}">
                <a16:creationId xmlns:a16="http://schemas.microsoft.com/office/drawing/2014/main" id="{98E4583D-5F52-5CCA-15D5-7930FA3C51C6}"/>
              </a:ext>
            </a:extLst>
          </p:cNvPr>
          <p:cNvSpPr txBox="1"/>
          <p:nvPr userDrawn="1"/>
        </p:nvSpPr>
        <p:spPr>
          <a:xfrm>
            <a:off x="667329" y="5444784"/>
            <a:ext cx="4722817" cy="523220"/>
          </a:xfrm>
          <a:prstGeom prst="rect">
            <a:avLst/>
          </a:prstGeom>
          <a:noFill/>
        </p:spPr>
        <p:txBody>
          <a:bodyPr wrap="square" rtlCol="0">
            <a:spAutoFit/>
          </a:bodyPr>
          <a:lstStyle/>
          <a:p>
            <a:r>
              <a:rPr lang="en-CA" sz="2800" b="1" i="0" dirty="0">
                <a:solidFill>
                  <a:srgbClr val="FFFFFF"/>
                </a:solidFill>
                <a:effectLst/>
                <a:latin typeface="Calibri" panose="020F0502020204030204" pitchFamily="34" charset="0"/>
                <a:cs typeface="Calibri" panose="020F0502020204030204" pitchFamily="34" charset="0"/>
              </a:rPr>
              <a:t>Questions or Need Help ?</a:t>
            </a:r>
            <a:endParaRPr lang="en-US" sz="2800" b="1" i="0" dirty="0">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C8D8B69F-8B28-B3CE-9A02-F10F35E92CA5}"/>
              </a:ext>
            </a:extLst>
          </p:cNvPr>
          <p:cNvSpPr txBox="1"/>
          <p:nvPr userDrawn="1"/>
        </p:nvSpPr>
        <p:spPr>
          <a:xfrm>
            <a:off x="5976600" y="1307664"/>
            <a:ext cx="644407" cy="369332"/>
          </a:xfrm>
          <a:prstGeom prst="rect">
            <a:avLst/>
          </a:prstGeom>
          <a:noFill/>
        </p:spPr>
        <p:txBody>
          <a:bodyPr wrap="none" rtlCol="0">
            <a:spAutoFit/>
          </a:bodyPr>
          <a:lstStyle/>
          <a:p>
            <a:r>
              <a:rPr lang="en-CA" b="0" i="0" dirty="0">
                <a:solidFill>
                  <a:srgbClr val="FFFFFF">
                    <a:alpha val="40157"/>
                  </a:srgbClr>
                </a:solidFill>
                <a:effectLst/>
                <a:latin typeface="+mj-lt"/>
              </a:rPr>
              <a:t>.com</a:t>
            </a:r>
            <a:endParaRPr lang="en-US" dirty="0">
              <a:solidFill>
                <a:schemeClr val="bg1">
                  <a:alpha val="40157"/>
                </a:schemeClr>
              </a:solidFill>
              <a:latin typeface="+mj-lt"/>
            </a:endParaRPr>
          </a:p>
        </p:txBody>
      </p:sp>
    </p:spTree>
    <p:extLst>
      <p:ext uri="{BB962C8B-B14F-4D97-AF65-F5344CB8AC3E}">
        <p14:creationId xmlns:p14="http://schemas.microsoft.com/office/powerpoint/2010/main" val="4198580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www.presentationgo.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r>
              <a:rPr lang="en-US" smtClean="0"/>
              <a:t>12/01/2026</a:t>
            </a:r>
            <a:endParaRPr lang="en-US"/>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r>
              <a:rPr lang="en-US" smtClean="0"/>
              <a:t>Group 9</a:t>
            </a:r>
            <a:endParaRPr lang="en-US"/>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672B7600-67E3-4D97-B453-880E2742B982}" type="slidenum">
              <a:rPr lang="en-US" smtClean="0"/>
              <a:pPr/>
              <a:t>‹#›</a:t>
            </a:fld>
            <a:endParaRPr lang="en-US"/>
          </a:p>
        </p:txBody>
      </p:sp>
      <p:grpSp>
        <p:nvGrpSpPr>
          <p:cNvPr id="12" name="Group 11">
            <a:extLst>
              <a:ext uri="{FF2B5EF4-FFF2-40B4-BE49-F238E27FC236}">
                <a16:creationId xmlns:a16="http://schemas.microsoft.com/office/drawing/2014/main" id="{E2410614-AD67-A1B8-2188-18AA53B12859}"/>
              </a:ext>
            </a:extLst>
          </p:cNvPr>
          <p:cNvGrpSpPr/>
          <p:nvPr userDrawn="1"/>
        </p:nvGrpSpPr>
        <p:grpSpPr>
          <a:xfrm>
            <a:off x="12313760" y="-58780"/>
            <a:ext cx="1738741" cy="604829"/>
            <a:chOff x="-1808527" y="-16654"/>
            <a:chExt cx="1738741" cy="604829"/>
          </a:xfrm>
        </p:grpSpPr>
        <p:grpSp>
          <p:nvGrpSpPr>
            <p:cNvPr id="13" name="Group 12">
              <a:extLst>
                <a:ext uri="{FF2B5EF4-FFF2-40B4-BE49-F238E27FC236}">
                  <a16:creationId xmlns:a16="http://schemas.microsoft.com/office/drawing/2014/main" id="{C748174B-C7A3-7CB0-60BE-F217DB306B75}"/>
                </a:ext>
              </a:extLst>
            </p:cNvPr>
            <p:cNvGrpSpPr/>
            <p:nvPr userDrawn="1"/>
          </p:nvGrpSpPr>
          <p:grpSpPr>
            <a:xfrm>
              <a:off x="-1808527" y="-16654"/>
              <a:ext cx="1738741" cy="604829"/>
              <a:chOff x="-2250002" y="21447"/>
              <a:chExt cx="1738741" cy="604829"/>
            </a:xfrm>
          </p:grpSpPr>
          <p:sp>
            <p:nvSpPr>
              <p:cNvPr id="17" name="TextBox 16">
                <a:extLst>
                  <a:ext uri="{FF2B5EF4-FFF2-40B4-BE49-F238E27FC236}">
                    <a16:creationId xmlns:a16="http://schemas.microsoft.com/office/drawing/2014/main" id="{3D689C4C-F2D8-275E-34C5-D53400CB0FEB}"/>
                  </a:ext>
                </a:extLst>
              </p:cNvPr>
              <p:cNvSpPr txBox="1"/>
              <p:nvPr userDrawn="1"/>
            </p:nvSpPr>
            <p:spPr>
              <a:xfrm>
                <a:off x="-2250002" y="21447"/>
                <a:ext cx="34336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By:</a:t>
                </a:r>
              </a:p>
            </p:txBody>
          </p:sp>
          <p:sp>
            <p:nvSpPr>
              <p:cNvPr id="18" name="TextBox 17">
                <a:extLst>
                  <a:ext uri="{FF2B5EF4-FFF2-40B4-BE49-F238E27FC236}">
                    <a16:creationId xmlns:a16="http://schemas.microsoft.com/office/drawing/2014/main" id="{41CE954A-C5CF-833F-B550-534A538735A4}"/>
                  </a:ext>
                </a:extLst>
              </p:cNvPr>
              <p:cNvSpPr txBox="1"/>
              <p:nvPr userDrawn="1"/>
            </p:nvSpPr>
            <p:spPr>
              <a:xfrm>
                <a:off x="-950805" y="380055"/>
                <a:ext cx="43954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.com</a:t>
                </a:r>
              </a:p>
            </p:txBody>
          </p:sp>
        </p:grpSp>
        <p:grpSp>
          <p:nvGrpSpPr>
            <p:cNvPr id="14" name="Group 13">
              <a:extLst>
                <a:ext uri="{FF2B5EF4-FFF2-40B4-BE49-F238E27FC236}">
                  <a16:creationId xmlns:a16="http://schemas.microsoft.com/office/drawing/2014/main" id="{F7836CFB-B425-F952-7EC0-F257F88D0409}"/>
                </a:ext>
              </a:extLst>
            </p:cNvPr>
            <p:cNvGrpSpPr/>
            <p:nvPr userDrawn="1"/>
          </p:nvGrpSpPr>
          <p:grpSpPr>
            <a:xfrm>
              <a:off x="-1719071" y="218885"/>
              <a:ext cx="1547194" cy="159662"/>
              <a:chOff x="757647" y="1021854"/>
              <a:chExt cx="5325710" cy="549583"/>
            </a:xfrm>
          </p:grpSpPr>
          <p:sp>
            <p:nvSpPr>
              <p:cNvPr id="15" name="Shape">
                <a:extLst>
                  <a:ext uri="{FF2B5EF4-FFF2-40B4-BE49-F238E27FC236}">
                    <a16:creationId xmlns:a16="http://schemas.microsoft.com/office/drawing/2014/main" id="{F2DC34CA-2B11-D3D8-1C3E-5C962AD37979}"/>
                  </a:ext>
                </a:extLst>
              </p:cNvPr>
              <p:cNvSpPr/>
              <p:nvPr userDrawn="1"/>
            </p:nvSpPr>
            <p:spPr>
              <a:xfrm>
                <a:off x="757647" y="1022945"/>
                <a:ext cx="4193833" cy="548492"/>
              </a:xfrm>
              <a:custGeom>
                <a:avLst/>
                <a:gdLst/>
                <a:ahLst/>
                <a:cxnLst>
                  <a:cxn ang="0">
                    <a:pos x="wd2" y="hd2"/>
                  </a:cxn>
                  <a:cxn ang="5400000">
                    <a:pos x="wd2" y="hd2"/>
                  </a:cxn>
                  <a:cxn ang="10800000">
                    <a:pos x="wd2" y="hd2"/>
                  </a:cxn>
                  <a:cxn ang="16200000">
                    <a:pos x="wd2" y="hd2"/>
                  </a:cxn>
                </a:cxnLst>
                <a:rect l="0" t="0" r="r" b="b"/>
                <a:pathLst>
                  <a:path w="21600" h="21600" extrusionOk="0">
                    <a:moveTo>
                      <a:pt x="0" y="2662"/>
                    </a:moveTo>
                    <a:lnTo>
                      <a:pt x="882" y="2662"/>
                    </a:lnTo>
                    <a:cubicBezTo>
                      <a:pt x="1028" y="2662"/>
                      <a:pt x="1163" y="2791"/>
                      <a:pt x="1280" y="3049"/>
                    </a:cubicBezTo>
                    <a:cubicBezTo>
                      <a:pt x="1398" y="3307"/>
                      <a:pt x="1500" y="3693"/>
                      <a:pt x="1584" y="4165"/>
                    </a:cubicBezTo>
                    <a:cubicBezTo>
                      <a:pt x="1668" y="4638"/>
                      <a:pt x="1730" y="5239"/>
                      <a:pt x="1775" y="5969"/>
                    </a:cubicBezTo>
                    <a:cubicBezTo>
                      <a:pt x="1820" y="6656"/>
                      <a:pt x="1842" y="7472"/>
                      <a:pt x="1842" y="8374"/>
                    </a:cubicBezTo>
                    <a:cubicBezTo>
                      <a:pt x="1842" y="9447"/>
                      <a:pt x="1814" y="10392"/>
                      <a:pt x="1763" y="11165"/>
                    </a:cubicBezTo>
                    <a:cubicBezTo>
                      <a:pt x="1707" y="11938"/>
                      <a:pt x="1634" y="12625"/>
                      <a:pt x="1544" y="13140"/>
                    </a:cubicBezTo>
                    <a:cubicBezTo>
                      <a:pt x="1455" y="13656"/>
                      <a:pt x="1348" y="14042"/>
                      <a:pt x="1224" y="14300"/>
                    </a:cubicBezTo>
                    <a:cubicBezTo>
                      <a:pt x="1101" y="14557"/>
                      <a:pt x="972" y="14686"/>
                      <a:pt x="837" y="14686"/>
                    </a:cubicBezTo>
                    <a:lnTo>
                      <a:pt x="590" y="14686"/>
                    </a:lnTo>
                    <a:lnTo>
                      <a:pt x="590" y="21299"/>
                    </a:lnTo>
                    <a:lnTo>
                      <a:pt x="0" y="21299"/>
                    </a:lnTo>
                    <a:lnTo>
                      <a:pt x="0" y="2662"/>
                    </a:lnTo>
                    <a:close/>
                    <a:moveTo>
                      <a:pt x="584" y="11251"/>
                    </a:moveTo>
                    <a:lnTo>
                      <a:pt x="798" y="11251"/>
                    </a:lnTo>
                    <a:cubicBezTo>
                      <a:pt x="854" y="11251"/>
                      <a:pt x="910" y="11208"/>
                      <a:pt x="966" y="11122"/>
                    </a:cubicBezTo>
                    <a:cubicBezTo>
                      <a:pt x="1022" y="11036"/>
                      <a:pt x="1067" y="10864"/>
                      <a:pt x="1106" y="10650"/>
                    </a:cubicBezTo>
                    <a:cubicBezTo>
                      <a:pt x="1146" y="10435"/>
                      <a:pt x="1179" y="10177"/>
                      <a:pt x="1202" y="9834"/>
                    </a:cubicBezTo>
                    <a:cubicBezTo>
                      <a:pt x="1224" y="9490"/>
                      <a:pt x="1241" y="9104"/>
                      <a:pt x="1241" y="8588"/>
                    </a:cubicBezTo>
                    <a:cubicBezTo>
                      <a:pt x="1241" y="7730"/>
                      <a:pt x="1202" y="7085"/>
                      <a:pt x="1129" y="6656"/>
                    </a:cubicBezTo>
                    <a:cubicBezTo>
                      <a:pt x="1050" y="6227"/>
                      <a:pt x="955" y="6012"/>
                      <a:pt x="826" y="6012"/>
                    </a:cubicBezTo>
                    <a:lnTo>
                      <a:pt x="590" y="6012"/>
                    </a:lnTo>
                    <a:lnTo>
                      <a:pt x="590" y="11251"/>
                    </a:lnTo>
                    <a:close/>
                    <a:moveTo>
                      <a:pt x="2179" y="21256"/>
                    </a:moveTo>
                    <a:lnTo>
                      <a:pt x="2179" y="7085"/>
                    </a:lnTo>
                    <a:lnTo>
                      <a:pt x="2628" y="7085"/>
                    </a:lnTo>
                    <a:lnTo>
                      <a:pt x="2685" y="9576"/>
                    </a:lnTo>
                    <a:cubicBezTo>
                      <a:pt x="2707" y="9233"/>
                      <a:pt x="2735" y="8889"/>
                      <a:pt x="2769" y="8546"/>
                    </a:cubicBezTo>
                    <a:cubicBezTo>
                      <a:pt x="2802" y="8202"/>
                      <a:pt x="2842" y="7901"/>
                      <a:pt x="2887" y="7644"/>
                    </a:cubicBezTo>
                    <a:cubicBezTo>
                      <a:pt x="2932" y="7386"/>
                      <a:pt x="2988" y="7171"/>
                      <a:pt x="3044" y="7043"/>
                    </a:cubicBezTo>
                    <a:cubicBezTo>
                      <a:pt x="3106" y="6871"/>
                      <a:pt x="3173" y="6828"/>
                      <a:pt x="3246" y="6828"/>
                    </a:cubicBezTo>
                    <a:cubicBezTo>
                      <a:pt x="3302" y="6828"/>
                      <a:pt x="3353" y="6871"/>
                      <a:pt x="3403" y="7000"/>
                    </a:cubicBezTo>
                    <a:cubicBezTo>
                      <a:pt x="3448" y="7128"/>
                      <a:pt x="3488" y="7214"/>
                      <a:pt x="3516" y="7386"/>
                    </a:cubicBezTo>
                    <a:lnTo>
                      <a:pt x="3426" y="10779"/>
                    </a:lnTo>
                    <a:cubicBezTo>
                      <a:pt x="3398" y="10650"/>
                      <a:pt x="3364" y="10564"/>
                      <a:pt x="3319" y="10435"/>
                    </a:cubicBezTo>
                    <a:cubicBezTo>
                      <a:pt x="3274" y="10349"/>
                      <a:pt x="3224" y="10306"/>
                      <a:pt x="3156" y="10306"/>
                    </a:cubicBezTo>
                    <a:cubicBezTo>
                      <a:pt x="3038" y="10306"/>
                      <a:pt x="2937" y="10607"/>
                      <a:pt x="2859" y="11208"/>
                    </a:cubicBezTo>
                    <a:cubicBezTo>
                      <a:pt x="2780" y="11809"/>
                      <a:pt x="2741" y="12840"/>
                      <a:pt x="2741" y="14257"/>
                    </a:cubicBezTo>
                    <a:lnTo>
                      <a:pt x="2741" y="21342"/>
                    </a:lnTo>
                    <a:lnTo>
                      <a:pt x="2179" y="21342"/>
                    </a:lnTo>
                    <a:close/>
                    <a:moveTo>
                      <a:pt x="5279" y="15416"/>
                    </a:moveTo>
                    <a:lnTo>
                      <a:pt x="4083" y="15416"/>
                    </a:lnTo>
                    <a:lnTo>
                      <a:pt x="4083" y="15545"/>
                    </a:lnTo>
                    <a:cubicBezTo>
                      <a:pt x="4083" y="16533"/>
                      <a:pt x="4134" y="17263"/>
                      <a:pt x="4235" y="17692"/>
                    </a:cubicBezTo>
                    <a:cubicBezTo>
                      <a:pt x="4336" y="18165"/>
                      <a:pt x="4459" y="18379"/>
                      <a:pt x="4611" y="18379"/>
                    </a:cubicBezTo>
                    <a:cubicBezTo>
                      <a:pt x="4718" y="18379"/>
                      <a:pt x="4807" y="18293"/>
                      <a:pt x="4886" y="18165"/>
                    </a:cubicBezTo>
                    <a:cubicBezTo>
                      <a:pt x="4965" y="17993"/>
                      <a:pt x="5032" y="17821"/>
                      <a:pt x="5088" y="17606"/>
                    </a:cubicBezTo>
                    <a:lnTo>
                      <a:pt x="5195" y="20612"/>
                    </a:lnTo>
                    <a:cubicBezTo>
                      <a:pt x="5128" y="20870"/>
                      <a:pt x="5038" y="21085"/>
                      <a:pt x="4931" y="21299"/>
                    </a:cubicBezTo>
                    <a:cubicBezTo>
                      <a:pt x="4824" y="21514"/>
                      <a:pt x="4695" y="21600"/>
                      <a:pt x="4538" y="21600"/>
                    </a:cubicBezTo>
                    <a:cubicBezTo>
                      <a:pt x="4398" y="21600"/>
                      <a:pt x="4268" y="21471"/>
                      <a:pt x="4145" y="21171"/>
                    </a:cubicBezTo>
                    <a:cubicBezTo>
                      <a:pt x="4021" y="20870"/>
                      <a:pt x="3909" y="20441"/>
                      <a:pt x="3819" y="19839"/>
                    </a:cubicBezTo>
                    <a:cubicBezTo>
                      <a:pt x="3724" y="19238"/>
                      <a:pt x="3651" y="18508"/>
                      <a:pt x="3594" y="17606"/>
                    </a:cubicBezTo>
                    <a:cubicBezTo>
                      <a:pt x="3538" y="16705"/>
                      <a:pt x="3510" y="15631"/>
                      <a:pt x="3510" y="14343"/>
                    </a:cubicBezTo>
                    <a:cubicBezTo>
                      <a:pt x="3510" y="13226"/>
                      <a:pt x="3533" y="12196"/>
                      <a:pt x="3578" y="11251"/>
                    </a:cubicBezTo>
                    <a:cubicBezTo>
                      <a:pt x="3622" y="10306"/>
                      <a:pt x="3684" y="9533"/>
                      <a:pt x="3768" y="8846"/>
                    </a:cubicBezTo>
                    <a:cubicBezTo>
                      <a:pt x="3853" y="8159"/>
                      <a:pt x="3948" y="7644"/>
                      <a:pt x="4066" y="7300"/>
                    </a:cubicBezTo>
                    <a:cubicBezTo>
                      <a:pt x="4178" y="6957"/>
                      <a:pt x="4308" y="6742"/>
                      <a:pt x="4448" y="6742"/>
                    </a:cubicBezTo>
                    <a:cubicBezTo>
                      <a:pt x="4701" y="6742"/>
                      <a:pt x="4903" y="7343"/>
                      <a:pt x="5060" y="8503"/>
                    </a:cubicBezTo>
                    <a:cubicBezTo>
                      <a:pt x="5212" y="9662"/>
                      <a:pt x="5290" y="11380"/>
                      <a:pt x="5290" y="13527"/>
                    </a:cubicBezTo>
                    <a:lnTo>
                      <a:pt x="5290" y="15416"/>
                    </a:lnTo>
                    <a:close/>
                    <a:moveTo>
                      <a:pt x="4695" y="12453"/>
                    </a:moveTo>
                    <a:cubicBezTo>
                      <a:pt x="4695" y="12110"/>
                      <a:pt x="4690" y="11809"/>
                      <a:pt x="4678" y="11466"/>
                    </a:cubicBezTo>
                    <a:cubicBezTo>
                      <a:pt x="4667" y="11165"/>
                      <a:pt x="4650" y="10864"/>
                      <a:pt x="4628" y="10607"/>
                    </a:cubicBezTo>
                    <a:cubicBezTo>
                      <a:pt x="4605" y="10349"/>
                      <a:pt x="4577" y="10177"/>
                      <a:pt x="4544" y="10006"/>
                    </a:cubicBezTo>
                    <a:cubicBezTo>
                      <a:pt x="4510" y="9877"/>
                      <a:pt x="4465" y="9791"/>
                      <a:pt x="4420" y="9791"/>
                    </a:cubicBezTo>
                    <a:cubicBezTo>
                      <a:pt x="4330" y="9791"/>
                      <a:pt x="4257" y="10049"/>
                      <a:pt x="4195" y="10521"/>
                    </a:cubicBezTo>
                    <a:cubicBezTo>
                      <a:pt x="4134" y="10993"/>
                      <a:pt x="4100" y="11637"/>
                      <a:pt x="4089" y="12496"/>
                    </a:cubicBezTo>
                    <a:lnTo>
                      <a:pt x="4695" y="12453"/>
                    </a:lnTo>
                    <a:close/>
                    <a:moveTo>
                      <a:pt x="6773" y="10693"/>
                    </a:moveTo>
                    <a:cubicBezTo>
                      <a:pt x="6706" y="10435"/>
                      <a:pt x="6633" y="10220"/>
                      <a:pt x="6554" y="10091"/>
                    </a:cubicBezTo>
                    <a:cubicBezTo>
                      <a:pt x="6476" y="9963"/>
                      <a:pt x="6402" y="9877"/>
                      <a:pt x="6329" y="9877"/>
                    </a:cubicBezTo>
                    <a:cubicBezTo>
                      <a:pt x="6262" y="9877"/>
                      <a:pt x="6206" y="9963"/>
                      <a:pt x="6167" y="10134"/>
                    </a:cubicBezTo>
                    <a:cubicBezTo>
                      <a:pt x="6127" y="10306"/>
                      <a:pt x="6105" y="10564"/>
                      <a:pt x="6105" y="10864"/>
                    </a:cubicBezTo>
                    <a:cubicBezTo>
                      <a:pt x="6105" y="11208"/>
                      <a:pt x="6127" y="11466"/>
                      <a:pt x="6167" y="11723"/>
                    </a:cubicBezTo>
                    <a:cubicBezTo>
                      <a:pt x="6206" y="11938"/>
                      <a:pt x="6285" y="12196"/>
                      <a:pt x="6402" y="12453"/>
                    </a:cubicBezTo>
                    <a:lnTo>
                      <a:pt x="6520" y="12711"/>
                    </a:lnTo>
                    <a:cubicBezTo>
                      <a:pt x="6672" y="13054"/>
                      <a:pt x="6790" y="13570"/>
                      <a:pt x="6869" y="14257"/>
                    </a:cubicBezTo>
                    <a:cubicBezTo>
                      <a:pt x="6947" y="14944"/>
                      <a:pt x="6987" y="15803"/>
                      <a:pt x="6987" y="16876"/>
                    </a:cubicBezTo>
                    <a:cubicBezTo>
                      <a:pt x="6987" y="17563"/>
                      <a:pt x="6970" y="18208"/>
                      <a:pt x="6930" y="18809"/>
                    </a:cubicBezTo>
                    <a:cubicBezTo>
                      <a:pt x="6891" y="19410"/>
                      <a:pt x="6835" y="19882"/>
                      <a:pt x="6768" y="20312"/>
                    </a:cubicBezTo>
                    <a:cubicBezTo>
                      <a:pt x="6695" y="20741"/>
                      <a:pt x="6610" y="21042"/>
                      <a:pt x="6515" y="21256"/>
                    </a:cubicBezTo>
                    <a:cubicBezTo>
                      <a:pt x="6414" y="21471"/>
                      <a:pt x="6307" y="21600"/>
                      <a:pt x="6183" y="21600"/>
                    </a:cubicBezTo>
                    <a:cubicBezTo>
                      <a:pt x="6054" y="21600"/>
                      <a:pt x="5936" y="21514"/>
                      <a:pt x="5835" y="21342"/>
                    </a:cubicBezTo>
                    <a:cubicBezTo>
                      <a:pt x="5734" y="21171"/>
                      <a:pt x="5639" y="20913"/>
                      <a:pt x="5554" y="20569"/>
                    </a:cubicBezTo>
                    <a:lnTo>
                      <a:pt x="5678" y="17435"/>
                    </a:lnTo>
                    <a:cubicBezTo>
                      <a:pt x="5751" y="17735"/>
                      <a:pt x="5830" y="17950"/>
                      <a:pt x="5914" y="18165"/>
                    </a:cubicBezTo>
                    <a:cubicBezTo>
                      <a:pt x="5993" y="18336"/>
                      <a:pt x="6077" y="18465"/>
                      <a:pt x="6161" y="18465"/>
                    </a:cubicBezTo>
                    <a:cubicBezTo>
                      <a:pt x="6256" y="18465"/>
                      <a:pt x="6329" y="18336"/>
                      <a:pt x="6369" y="18122"/>
                    </a:cubicBezTo>
                    <a:cubicBezTo>
                      <a:pt x="6408" y="17907"/>
                      <a:pt x="6431" y="17649"/>
                      <a:pt x="6431" y="17349"/>
                    </a:cubicBezTo>
                    <a:cubicBezTo>
                      <a:pt x="6431" y="17177"/>
                      <a:pt x="6425" y="17005"/>
                      <a:pt x="6419" y="16876"/>
                    </a:cubicBezTo>
                    <a:cubicBezTo>
                      <a:pt x="6408" y="16748"/>
                      <a:pt x="6397" y="16619"/>
                      <a:pt x="6369" y="16490"/>
                    </a:cubicBezTo>
                    <a:cubicBezTo>
                      <a:pt x="6346" y="16361"/>
                      <a:pt x="6313" y="16275"/>
                      <a:pt x="6268" y="16146"/>
                    </a:cubicBezTo>
                    <a:cubicBezTo>
                      <a:pt x="6223" y="16017"/>
                      <a:pt x="6172" y="15889"/>
                      <a:pt x="6105" y="15760"/>
                    </a:cubicBezTo>
                    <a:lnTo>
                      <a:pt x="5987" y="15502"/>
                    </a:lnTo>
                    <a:cubicBezTo>
                      <a:pt x="5835" y="15116"/>
                      <a:pt x="5723" y="14600"/>
                      <a:pt x="5656" y="13956"/>
                    </a:cubicBezTo>
                    <a:cubicBezTo>
                      <a:pt x="5588" y="13312"/>
                      <a:pt x="5549" y="12410"/>
                      <a:pt x="5549" y="11294"/>
                    </a:cubicBezTo>
                    <a:cubicBezTo>
                      <a:pt x="5549" y="10650"/>
                      <a:pt x="5566" y="10049"/>
                      <a:pt x="5599" y="9490"/>
                    </a:cubicBezTo>
                    <a:cubicBezTo>
                      <a:pt x="5633" y="8932"/>
                      <a:pt x="5684" y="8460"/>
                      <a:pt x="5745" y="8073"/>
                    </a:cubicBezTo>
                    <a:cubicBezTo>
                      <a:pt x="5807" y="7687"/>
                      <a:pt x="5886" y="7343"/>
                      <a:pt x="5976" y="7128"/>
                    </a:cubicBezTo>
                    <a:cubicBezTo>
                      <a:pt x="6066" y="6914"/>
                      <a:pt x="6172" y="6785"/>
                      <a:pt x="6290" y="6785"/>
                    </a:cubicBezTo>
                    <a:cubicBezTo>
                      <a:pt x="6408" y="6785"/>
                      <a:pt x="6520" y="6871"/>
                      <a:pt x="6622" y="7043"/>
                    </a:cubicBezTo>
                    <a:cubicBezTo>
                      <a:pt x="6723" y="7214"/>
                      <a:pt x="6812" y="7429"/>
                      <a:pt x="6897" y="7730"/>
                    </a:cubicBezTo>
                    <a:lnTo>
                      <a:pt x="6773" y="10693"/>
                    </a:lnTo>
                    <a:close/>
                    <a:moveTo>
                      <a:pt x="8992" y="15416"/>
                    </a:moveTo>
                    <a:lnTo>
                      <a:pt x="7795" y="15416"/>
                    </a:lnTo>
                    <a:lnTo>
                      <a:pt x="7795" y="15545"/>
                    </a:lnTo>
                    <a:cubicBezTo>
                      <a:pt x="7795" y="16533"/>
                      <a:pt x="7846" y="17263"/>
                      <a:pt x="7947" y="17692"/>
                    </a:cubicBezTo>
                    <a:cubicBezTo>
                      <a:pt x="8048" y="18165"/>
                      <a:pt x="8172" y="18379"/>
                      <a:pt x="8323" y="18379"/>
                    </a:cubicBezTo>
                    <a:cubicBezTo>
                      <a:pt x="8430" y="18379"/>
                      <a:pt x="8520" y="18293"/>
                      <a:pt x="8598" y="18165"/>
                    </a:cubicBezTo>
                    <a:cubicBezTo>
                      <a:pt x="8677" y="17993"/>
                      <a:pt x="8744" y="17821"/>
                      <a:pt x="8801" y="17606"/>
                    </a:cubicBezTo>
                    <a:lnTo>
                      <a:pt x="8907" y="20612"/>
                    </a:lnTo>
                    <a:cubicBezTo>
                      <a:pt x="8840" y="20870"/>
                      <a:pt x="8750" y="21085"/>
                      <a:pt x="8643" y="21299"/>
                    </a:cubicBezTo>
                    <a:cubicBezTo>
                      <a:pt x="8537" y="21514"/>
                      <a:pt x="8407" y="21600"/>
                      <a:pt x="8250" y="21600"/>
                    </a:cubicBezTo>
                    <a:cubicBezTo>
                      <a:pt x="8110" y="21600"/>
                      <a:pt x="7981" y="21471"/>
                      <a:pt x="7857" y="21171"/>
                    </a:cubicBezTo>
                    <a:cubicBezTo>
                      <a:pt x="7734" y="20870"/>
                      <a:pt x="7621" y="20441"/>
                      <a:pt x="7531" y="19839"/>
                    </a:cubicBezTo>
                    <a:cubicBezTo>
                      <a:pt x="7436" y="19238"/>
                      <a:pt x="7363" y="18508"/>
                      <a:pt x="7307" y="17606"/>
                    </a:cubicBezTo>
                    <a:cubicBezTo>
                      <a:pt x="7251" y="16705"/>
                      <a:pt x="7222" y="15631"/>
                      <a:pt x="7222" y="14343"/>
                    </a:cubicBezTo>
                    <a:cubicBezTo>
                      <a:pt x="7222" y="13226"/>
                      <a:pt x="7245" y="12196"/>
                      <a:pt x="7290" y="11251"/>
                    </a:cubicBezTo>
                    <a:cubicBezTo>
                      <a:pt x="7335" y="10306"/>
                      <a:pt x="7397" y="9533"/>
                      <a:pt x="7481" y="8846"/>
                    </a:cubicBezTo>
                    <a:cubicBezTo>
                      <a:pt x="7565" y="8159"/>
                      <a:pt x="7661" y="7644"/>
                      <a:pt x="7778" y="7300"/>
                    </a:cubicBezTo>
                    <a:cubicBezTo>
                      <a:pt x="7891" y="6957"/>
                      <a:pt x="8020" y="6742"/>
                      <a:pt x="8160" y="6742"/>
                    </a:cubicBezTo>
                    <a:cubicBezTo>
                      <a:pt x="8413" y="6742"/>
                      <a:pt x="8615" y="7343"/>
                      <a:pt x="8773" y="8503"/>
                    </a:cubicBezTo>
                    <a:cubicBezTo>
                      <a:pt x="8924" y="9662"/>
                      <a:pt x="9003" y="11380"/>
                      <a:pt x="9003" y="13527"/>
                    </a:cubicBezTo>
                    <a:lnTo>
                      <a:pt x="9003" y="15416"/>
                    </a:lnTo>
                    <a:close/>
                    <a:moveTo>
                      <a:pt x="8413" y="12453"/>
                    </a:moveTo>
                    <a:cubicBezTo>
                      <a:pt x="8413" y="12110"/>
                      <a:pt x="8407" y="11809"/>
                      <a:pt x="8396" y="11466"/>
                    </a:cubicBezTo>
                    <a:cubicBezTo>
                      <a:pt x="8385" y="11165"/>
                      <a:pt x="8368" y="10864"/>
                      <a:pt x="8346" y="10607"/>
                    </a:cubicBezTo>
                    <a:cubicBezTo>
                      <a:pt x="8323" y="10349"/>
                      <a:pt x="8295" y="10177"/>
                      <a:pt x="8261" y="10006"/>
                    </a:cubicBezTo>
                    <a:cubicBezTo>
                      <a:pt x="8228" y="9834"/>
                      <a:pt x="8183" y="9791"/>
                      <a:pt x="8138" y="9791"/>
                    </a:cubicBezTo>
                    <a:cubicBezTo>
                      <a:pt x="8048" y="9791"/>
                      <a:pt x="7975" y="10049"/>
                      <a:pt x="7913" y="10521"/>
                    </a:cubicBezTo>
                    <a:cubicBezTo>
                      <a:pt x="7851" y="10993"/>
                      <a:pt x="7818" y="11637"/>
                      <a:pt x="7807" y="12496"/>
                    </a:cubicBezTo>
                    <a:lnTo>
                      <a:pt x="8413" y="12453"/>
                    </a:lnTo>
                    <a:close/>
                    <a:moveTo>
                      <a:pt x="9913" y="21256"/>
                    </a:moveTo>
                    <a:lnTo>
                      <a:pt x="9340" y="21256"/>
                    </a:lnTo>
                    <a:lnTo>
                      <a:pt x="9340" y="7085"/>
                    </a:lnTo>
                    <a:lnTo>
                      <a:pt x="9783" y="7085"/>
                    </a:lnTo>
                    <a:lnTo>
                      <a:pt x="9851" y="8846"/>
                    </a:lnTo>
                    <a:cubicBezTo>
                      <a:pt x="9935" y="8202"/>
                      <a:pt x="10025" y="7687"/>
                      <a:pt x="10126" y="7300"/>
                    </a:cubicBezTo>
                    <a:cubicBezTo>
                      <a:pt x="10227" y="6914"/>
                      <a:pt x="10339" y="6742"/>
                      <a:pt x="10463" y="6742"/>
                    </a:cubicBezTo>
                    <a:cubicBezTo>
                      <a:pt x="10671" y="6742"/>
                      <a:pt x="10828" y="7171"/>
                      <a:pt x="10940" y="8030"/>
                    </a:cubicBezTo>
                    <a:cubicBezTo>
                      <a:pt x="11053" y="8889"/>
                      <a:pt x="11109" y="10177"/>
                      <a:pt x="11109" y="11852"/>
                    </a:cubicBezTo>
                    <a:lnTo>
                      <a:pt x="11109" y="21214"/>
                    </a:lnTo>
                    <a:lnTo>
                      <a:pt x="10536" y="21214"/>
                    </a:lnTo>
                    <a:lnTo>
                      <a:pt x="10536" y="12281"/>
                    </a:lnTo>
                    <a:cubicBezTo>
                      <a:pt x="10536" y="11594"/>
                      <a:pt x="10514" y="11036"/>
                      <a:pt x="10474" y="10650"/>
                    </a:cubicBezTo>
                    <a:cubicBezTo>
                      <a:pt x="10429" y="10263"/>
                      <a:pt x="10368" y="10048"/>
                      <a:pt x="10289" y="10048"/>
                    </a:cubicBezTo>
                    <a:cubicBezTo>
                      <a:pt x="10227" y="10048"/>
                      <a:pt x="10160" y="10177"/>
                      <a:pt x="10092" y="10478"/>
                    </a:cubicBezTo>
                    <a:cubicBezTo>
                      <a:pt x="10025" y="10736"/>
                      <a:pt x="9963" y="11122"/>
                      <a:pt x="9913" y="11551"/>
                    </a:cubicBezTo>
                    <a:lnTo>
                      <a:pt x="9913" y="21256"/>
                    </a:lnTo>
                    <a:close/>
                    <a:moveTo>
                      <a:pt x="12687" y="10220"/>
                    </a:moveTo>
                    <a:lnTo>
                      <a:pt x="12215" y="10220"/>
                    </a:lnTo>
                    <a:lnTo>
                      <a:pt x="12215" y="16189"/>
                    </a:lnTo>
                    <a:cubicBezTo>
                      <a:pt x="12215" y="16833"/>
                      <a:pt x="12232" y="17306"/>
                      <a:pt x="12271" y="17563"/>
                    </a:cubicBezTo>
                    <a:cubicBezTo>
                      <a:pt x="12311" y="17821"/>
                      <a:pt x="12361" y="17950"/>
                      <a:pt x="12429" y="17950"/>
                    </a:cubicBezTo>
                    <a:cubicBezTo>
                      <a:pt x="12479" y="17950"/>
                      <a:pt x="12530" y="17907"/>
                      <a:pt x="12580" y="17821"/>
                    </a:cubicBezTo>
                    <a:cubicBezTo>
                      <a:pt x="12631" y="17735"/>
                      <a:pt x="12670" y="17649"/>
                      <a:pt x="12698" y="17478"/>
                    </a:cubicBezTo>
                    <a:lnTo>
                      <a:pt x="12783" y="20441"/>
                    </a:lnTo>
                    <a:cubicBezTo>
                      <a:pt x="12738" y="20612"/>
                      <a:pt x="12670" y="20784"/>
                      <a:pt x="12586" y="20956"/>
                    </a:cubicBezTo>
                    <a:cubicBezTo>
                      <a:pt x="12496" y="21128"/>
                      <a:pt x="12401" y="21213"/>
                      <a:pt x="12305" y="21213"/>
                    </a:cubicBezTo>
                    <a:cubicBezTo>
                      <a:pt x="12064" y="21213"/>
                      <a:pt x="11895" y="20870"/>
                      <a:pt x="11800" y="20140"/>
                    </a:cubicBezTo>
                    <a:cubicBezTo>
                      <a:pt x="11699" y="19453"/>
                      <a:pt x="11654" y="18379"/>
                      <a:pt x="11654" y="16919"/>
                    </a:cubicBezTo>
                    <a:lnTo>
                      <a:pt x="11654" y="10220"/>
                    </a:lnTo>
                    <a:lnTo>
                      <a:pt x="11362" y="10220"/>
                    </a:lnTo>
                    <a:lnTo>
                      <a:pt x="11362" y="7085"/>
                    </a:lnTo>
                    <a:lnTo>
                      <a:pt x="11654" y="7085"/>
                    </a:lnTo>
                    <a:lnTo>
                      <a:pt x="11654" y="2791"/>
                    </a:lnTo>
                    <a:lnTo>
                      <a:pt x="12221" y="2791"/>
                    </a:lnTo>
                    <a:lnTo>
                      <a:pt x="12221" y="7085"/>
                    </a:lnTo>
                    <a:lnTo>
                      <a:pt x="12693" y="7085"/>
                    </a:lnTo>
                    <a:lnTo>
                      <a:pt x="12693" y="10220"/>
                    </a:lnTo>
                    <a:close/>
                    <a:moveTo>
                      <a:pt x="13069" y="8331"/>
                    </a:moveTo>
                    <a:cubicBezTo>
                      <a:pt x="13176" y="7858"/>
                      <a:pt x="13294" y="7472"/>
                      <a:pt x="13428" y="7214"/>
                    </a:cubicBezTo>
                    <a:cubicBezTo>
                      <a:pt x="13563" y="6914"/>
                      <a:pt x="13698" y="6785"/>
                      <a:pt x="13833" y="6785"/>
                    </a:cubicBezTo>
                    <a:cubicBezTo>
                      <a:pt x="14063" y="6785"/>
                      <a:pt x="14243" y="7214"/>
                      <a:pt x="14383" y="8073"/>
                    </a:cubicBezTo>
                    <a:cubicBezTo>
                      <a:pt x="14524" y="8932"/>
                      <a:pt x="14591" y="10263"/>
                      <a:pt x="14591" y="12110"/>
                    </a:cubicBezTo>
                    <a:lnTo>
                      <a:pt x="14591" y="21299"/>
                    </a:lnTo>
                    <a:lnTo>
                      <a:pt x="14153" y="21299"/>
                    </a:lnTo>
                    <a:lnTo>
                      <a:pt x="14102" y="19882"/>
                    </a:lnTo>
                    <a:lnTo>
                      <a:pt x="14085" y="19882"/>
                    </a:lnTo>
                    <a:cubicBezTo>
                      <a:pt x="14035" y="20398"/>
                      <a:pt x="13962" y="20827"/>
                      <a:pt x="13872" y="21128"/>
                    </a:cubicBezTo>
                    <a:cubicBezTo>
                      <a:pt x="13782" y="21471"/>
                      <a:pt x="13676" y="21600"/>
                      <a:pt x="13552" y="21600"/>
                    </a:cubicBezTo>
                    <a:cubicBezTo>
                      <a:pt x="13445" y="21600"/>
                      <a:pt x="13355" y="21471"/>
                      <a:pt x="13277" y="21256"/>
                    </a:cubicBezTo>
                    <a:cubicBezTo>
                      <a:pt x="13198" y="21042"/>
                      <a:pt x="13131" y="20698"/>
                      <a:pt x="13080" y="20312"/>
                    </a:cubicBezTo>
                    <a:cubicBezTo>
                      <a:pt x="13030" y="19925"/>
                      <a:pt x="12990" y="19453"/>
                      <a:pt x="12962" y="18895"/>
                    </a:cubicBezTo>
                    <a:cubicBezTo>
                      <a:pt x="12934" y="18336"/>
                      <a:pt x="12923" y="17778"/>
                      <a:pt x="12923" y="17177"/>
                    </a:cubicBezTo>
                    <a:cubicBezTo>
                      <a:pt x="12923" y="16361"/>
                      <a:pt x="12945" y="15631"/>
                      <a:pt x="12996" y="15073"/>
                    </a:cubicBezTo>
                    <a:cubicBezTo>
                      <a:pt x="13041" y="14472"/>
                      <a:pt x="13108" y="13999"/>
                      <a:pt x="13187" y="13613"/>
                    </a:cubicBezTo>
                    <a:cubicBezTo>
                      <a:pt x="13266" y="13226"/>
                      <a:pt x="13361" y="12969"/>
                      <a:pt x="13473" y="12797"/>
                    </a:cubicBezTo>
                    <a:cubicBezTo>
                      <a:pt x="13580" y="12625"/>
                      <a:pt x="13698" y="12539"/>
                      <a:pt x="13822" y="12539"/>
                    </a:cubicBezTo>
                    <a:lnTo>
                      <a:pt x="14012" y="12539"/>
                    </a:lnTo>
                    <a:lnTo>
                      <a:pt x="14012" y="11766"/>
                    </a:lnTo>
                    <a:cubicBezTo>
                      <a:pt x="14012" y="11251"/>
                      <a:pt x="13990" y="10821"/>
                      <a:pt x="13939" y="10564"/>
                    </a:cubicBezTo>
                    <a:cubicBezTo>
                      <a:pt x="13889" y="10263"/>
                      <a:pt x="13822" y="10134"/>
                      <a:pt x="13732" y="10134"/>
                    </a:cubicBezTo>
                    <a:cubicBezTo>
                      <a:pt x="13653" y="10134"/>
                      <a:pt x="13580" y="10220"/>
                      <a:pt x="13501" y="10392"/>
                    </a:cubicBezTo>
                    <a:cubicBezTo>
                      <a:pt x="13428" y="10564"/>
                      <a:pt x="13344" y="10864"/>
                      <a:pt x="13254" y="11251"/>
                    </a:cubicBezTo>
                    <a:lnTo>
                      <a:pt x="13069" y="8331"/>
                    </a:lnTo>
                    <a:close/>
                    <a:moveTo>
                      <a:pt x="14024" y="15116"/>
                    </a:moveTo>
                    <a:lnTo>
                      <a:pt x="13895" y="15159"/>
                    </a:lnTo>
                    <a:cubicBezTo>
                      <a:pt x="13822" y="15159"/>
                      <a:pt x="13760" y="15245"/>
                      <a:pt x="13715" y="15330"/>
                    </a:cubicBezTo>
                    <a:cubicBezTo>
                      <a:pt x="13664" y="15416"/>
                      <a:pt x="13625" y="15545"/>
                      <a:pt x="13597" y="15717"/>
                    </a:cubicBezTo>
                    <a:cubicBezTo>
                      <a:pt x="13569" y="15846"/>
                      <a:pt x="13546" y="16060"/>
                      <a:pt x="13535" y="16232"/>
                    </a:cubicBezTo>
                    <a:cubicBezTo>
                      <a:pt x="13524" y="16447"/>
                      <a:pt x="13518" y="16662"/>
                      <a:pt x="13518" y="16876"/>
                    </a:cubicBezTo>
                    <a:cubicBezTo>
                      <a:pt x="13518" y="17478"/>
                      <a:pt x="13541" y="17907"/>
                      <a:pt x="13591" y="18122"/>
                    </a:cubicBezTo>
                    <a:cubicBezTo>
                      <a:pt x="13636" y="18336"/>
                      <a:pt x="13692" y="18465"/>
                      <a:pt x="13754" y="18465"/>
                    </a:cubicBezTo>
                    <a:cubicBezTo>
                      <a:pt x="13816" y="18465"/>
                      <a:pt x="13872" y="18336"/>
                      <a:pt x="13923" y="18036"/>
                    </a:cubicBezTo>
                    <a:cubicBezTo>
                      <a:pt x="13973" y="17778"/>
                      <a:pt x="14007" y="17478"/>
                      <a:pt x="14029" y="17134"/>
                    </a:cubicBezTo>
                    <a:lnTo>
                      <a:pt x="14029" y="15116"/>
                    </a:lnTo>
                    <a:close/>
                    <a:moveTo>
                      <a:pt x="16192" y="10220"/>
                    </a:moveTo>
                    <a:lnTo>
                      <a:pt x="15720" y="10220"/>
                    </a:lnTo>
                    <a:lnTo>
                      <a:pt x="15720" y="16189"/>
                    </a:lnTo>
                    <a:cubicBezTo>
                      <a:pt x="15720" y="16833"/>
                      <a:pt x="15737" y="17306"/>
                      <a:pt x="15776" y="17563"/>
                    </a:cubicBezTo>
                    <a:cubicBezTo>
                      <a:pt x="15815" y="17821"/>
                      <a:pt x="15866" y="17950"/>
                      <a:pt x="15933" y="17950"/>
                    </a:cubicBezTo>
                    <a:cubicBezTo>
                      <a:pt x="15984" y="17950"/>
                      <a:pt x="16034" y="17907"/>
                      <a:pt x="16085" y="17821"/>
                    </a:cubicBezTo>
                    <a:cubicBezTo>
                      <a:pt x="16135" y="17735"/>
                      <a:pt x="16175" y="17649"/>
                      <a:pt x="16203" y="17478"/>
                    </a:cubicBezTo>
                    <a:lnTo>
                      <a:pt x="16287" y="20441"/>
                    </a:lnTo>
                    <a:cubicBezTo>
                      <a:pt x="16242" y="20612"/>
                      <a:pt x="16175" y="20784"/>
                      <a:pt x="16090" y="20956"/>
                    </a:cubicBezTo>
                    <a:cubicBezTo>
                      <a:pt x="16001" y="21128"/>
                      <a:pt x="15905" y="21213"/>
                      <a:pt x="15810" y="21213"/>
                    </a:cubicBezTo>
                    <a:cubicBezTo>
                      <a:pt x="15568" y="21213"/>
                      <a:pt x="15400" y="20870"/>
                      <a:pt x="15304" y="20140"/>
                    </a:cubicBezTo>
                    <a:cubicBezTo>
                      <a:pt x="15203" y="19453"/>
                      <a:pt x="15158" y="18379"/>
                      <a:pt x="15158" y="16919"/>
                    </a:cubicBezTo>
                    <a:lnTo>
                      <a:pt x="15158" y="10220"/>
                    </a:lnTo>
                    <a:lnTo>
                      <a:pt x="14866" y="10220"/>
                    </a:lnTo>
                    <a:lnTo>
                      <a:pt x="14866" y="7085"/>
                    </a:lnTo>
                    <a:lnTo>
                      <a:pt x="15158" y="7085"/>
                    </a:lnTo>
                    <a:lnTo>
                      <a:pt x="15158" y="2791"/>
                    </a:lnTo>
                    <a:lnTo>
                      <a:pt x="15725" y="2791"/>
                    </a:lnTo>
                    <a:lnTo>
                      <a:pt x="15725" y="7085"/>
                    </a:lnTo>
                    <a:lnTo>
                      <a:pt x="16197" y="7085"/>
                    </a:lnTo>
                    <a:lnTo>
                      <a:pt x="16197" y="10220"/>
                    </a:lnTo>
                    <a:close/>
                    <a:moveTo>
                      <a:pt x="16871" y="4294"/>
                    </a:moveTo>
                    <a:cubicBezTo>
                      <a:pt x="16776" y="4294"/>
                      <a:pt x="16697" y="4080"/>
                      <a:pt x="16646" y="3650"/>
                    </a:cubicBezTo>
                    <a:cubicBezTo>
                      <a:pt x="16596" y="3221"/>
                      <a:pt x="16568" y="2705"/>
                      <a:pt x="16568" y="2147"/>
                    </a:cubicBezTo>
                    <a:cubicBezTo>
                      <a:pt x="16568" y="1546"/>
                      <a:pt x="16596" y="1031"/>
                      <a:pt x="16646" y="644"/>
                    </a:cubicBezTo>
                    <a:cubicBezTo>
                      <a:pt x="16697" y="215"/>
                      <a:pt x="16776" y="0"/>
                      <a:pt x="16866" y="0"/>
                    </a:cubicBezTo>
                    <a:cubicBezTo>
                      <a:pt x="16961" y="0"/>
                      <a:pt x="17034" y="215"/>
                      <a:pt x="17085" y="601"/>
                    </a:cubicBezTo>
                    <a:cubicBezTo>
                      <a:pt x="17135" y="1031"/>
                      <a:pt x="17163" y="1546"/>
                      <a:pt x="17163" y="2147"/>
                    </a:cubicBezTo>
                    <a:cubicBezTo>
                      <a:pt x="17163" y="2748"/>
                      <a:pt x="17135" y="3264"/>
                      <a:pt x="17085" y="3693"/>
                    </a:cubicBezTo>
                    <a:cubicBezTo>
                      <a:pt x="17045" y="4122"/>
                      <a:pt x="16972" y="4294"/>
                      <a:pt x="16871" y="4294"/>
                    </a:cubicBezTo>
                    <a:close/>
                    <a:moveTo>
                      <a:pt x="16585" y="21256"/>
                    </a:moveTo>
                    <a:lnTo>
                      <a:pt x="16585" y="7085"/>
                    </a:lnTo>
                    <a:lnTo>
                      <a:pt x="17158" y="7085"/>
                    </a:lnTo>
                    <a:lnTo>
                      <a:pt x="17158" y="21256"/>
                    </a:lnTo>
                    <a:lnTo>
                      <a:pt x="16585" y="21256"/>
                    </a:lnTo>
                    <a:close/>
                    <a:moveTo>
                      <a:pt x="19477" y="14085"/>
                    </a:moveTo>
                    <a:cubicBezTo>
                      <a:pt x="19477" y="15245"/>
                      <a:pt x="19455" y="16275"/>
                      <a:pt x="19404" y="17220"/>
                    </a:cubicBezTo>
                    <a:cubicBezTo>
                      <a:pt x="19354" y="18165"/>
                      <a:pt x="19286" y="18938"/>
                      <a:pt x="19196" y="19582"/>
                    </a:cubicBezTo>
                    <a:cubicBezTo>
                      <a:pt x="19106" y="20226"/>
                      <a:pt x="19005" y="20741"/>
                      <a:pt x="18887" y="21085"/>
                    </a:cubicBezTo>
                    <a:cubicBezTo>
                      <a:pt x="18769" y="21428"/>
                      <a:pt x="18640" y="21600"/>
                      <a:pt x="18505" y="21600"/>
                    </a:cubicBezTo>
                    <a:cubicBezTo>
                      <a:pt x="18371" y="21600"/>
                      <a:pt x="18241" y="21428"/>
                      <a:pt x="18124" y="21128"/>
                    </a:cubicBezTo>
                    <a:cubicBezTo>
                      <a:pt x="18006" y="20784"/>
                      <a:pt x="17905" y="20355"/>
                      <a:pt x="17820" y="19711"/>
                    </a:cubicBezTo>
                    <a:cubicBezTo>
                      <a:pt x="17736" y="19109"/>
                      <a:pt x="17669" y="18336"/>
                      <a:pt x="17618" y="17435"/>
                    </a:cubicBezTo>
                    <a:cubicBezTo>
                      <a:pt x="17568" y="16533"/>
                      <a:pt x="17545" y="15502"/>
                      <a:pt x="17545" y="14386"/>
                    </a:cubicBezTo>
                    <a:cubicBezTo>
                      <a:pt x="17545" y="13183"/>
                      <a:pt x="17568" y="12110"/>
                      <a:pt x="17618" y="11165"/>
                    </a:cubicBezTo>
                    <a:cubicBezTo>
                      <a:pt x="17669" y="10220"/>
                      <a:pt x="17736" y="9404"/>
                      <a:pt x="17826" y="8760"/>
                    </a:cubicBezTo>
                    <a:cubicBezTo>
                      <a:pt x="17916" y="8116"/>
                      <a:pt x="18017" y="7601"/>
                      <a:pt x="18135" y="7257"/>
                    </a:cubicBezTo>
                    <a:cubicBezTo>
                      <a:pt x="18253" y="6914"/>
                      <a:pt x="18382" y="6742"/>
                      <a:pt x="18517" y="6742"/>
                    </a:cubicBezTo>
                    <a:cubicBezTo>
                      <a:pt x="18651" y="6742"/>
                      <a:pt x="18781" y="6914"/>
                      <a:pt x="18899" y="7214"/>
                    </a:cubicBezTo>
                    <a:cubicBezTo>
                      <a:pt x="19017" y="7515"/>
                      <a:pt x="19118" y="7987"/>
                      <a:pt x="19202" y="8631"/>
                    </a:cubicBezTo>
                    <a:cubicBezTo>
                      <a:pt x="19286" y="9233"/>
                      <a:pt x="19354" y="10006"/>
                      <a:pt x="19404" y="10907"/>
                    </a:cubicBezTo>
                    <a:cubicBezTo>
                      <a:pt x="19455" y="11809"/>
                      <a:pt x="19477" y="12883"/>
                      <a:pt x="19477" y="14085"/>
                    </a:cubicBezTo>
                    <a:close/>
                    <a:moveTo>
                      <a:pt x="18893" y="14214"/>
                    </a:moveTo>
                    <a:cubicBezTo>
                      <a:pt x="18893" y="13441"/>
                      <a:pt x="18882" y="12797"/>
                      <a:pt x="18865" y="12239"/>
                    </a:cubicBezTo>
                    <a:cubicBezTo>
                      <a:pt x="18842" y="11680"/>
                      <a:pt x="18814" y="11251"/>
                      <a:pt x="18781" y="10907"/>
                    </a:cubicBezTo>
                    <a:cubicBezTo>
                      <a:pt x="18747" y="10564"/>
                      <a:pt x="18702" y="10306"/>
                      <a:pt x="18657" y="10134"/>
                    </a:cubicBezTo>
                    <a:cubicBezTo>
                      <a:pt x="18612" y="9963"/>
                      <a:pt x="18562" y="9920"/>
                      <a:pt x="18517" y="9920"/>
                    </a:cubicBezTo>
                    <a:cubicBezTo>
                      <a:pt x="18466" y="9920"/>
                      <a:pt x="18421" y="10006"/>
                      <a:pt x="18376" y="10134"/>
                    </a:cubicBezTo>
                    <a:cubicBezTo>
                      <a:pt x="18331" y="10263"/>
                      <a:pt x="18292" y="10521"/>
                      <a:pt x="18258" y="10821"/>
                    </a:cubicBezTo>
                    <a:cubicBezTo>
                      <a:pt x="18225" y="11165"/>
                      <a:pt x="18197" y="11594"/>
                      <a:pt x="18174" y="12153"/>
                    </a:cubicBezTo>
                    <a:cubicBezTo>
                      <a:pt x="18152" y="12711"/>
                      <a:pt x="18146" y="13355"/>
                      <a:pt x="18146" y="14214"/>
                    </a:cubicBezTo>
                    <a:cubicBezTo>
                      <a:pt x="18146" y="15631"/>
                      <a:pt x="18185" y="16705"/>
                      <a:pt x="18264" y="17349"/>
                    </a:cubicBezTo>
                    <a:cubicBezTo>
                      <a:pt x="18343" y="18036"/>
                      <a:pt x="18432" y="18336"/>
                      <a:pt x="18528" y="18336"/>
                    </a:cubicBezTo>
                    <a:cubicBezTo>
                      <a:pt x="18578" y="18336"/>
                      <a:pt x="18623" y="18250"/>
                      <a:pt x="18668" y="18122"/>
                    </a:cubicBezTo>
                    <a:cubicBezTo>
                      <a:pt x="18713" y="17993"/>
                      <a:pt x="18753" y="17735"/>
                      <a:pt x="18786" y="17435"/>
                    </a:cubicBezTo>
                    <a:cubicBezTo>
                      <a:pt x="18820" y="17091"/>
                      <a:pt x="18848" y="16662"/>
                      <a:pt x="18871" y="16146"/>
                    </a:cubicBezTo>
                    <a:cubicBezTo>
                      <a:pt x="18882" y="15631"/>
                      <a:pt x="18893" y="14987"/>
                      <a:pt x="18893" y="14214"/>
                    </a:cubicBezTo>
                    <a:close/>
                    <a:moveTo>
                      <a:pt x="20404" y="21256"/>
                    </a:moveTo>
                    <a:lnTo>
                      <a:pt x="19831" y="21256"/>
                    </a:lnTo>
                    <a:lnTo>
                      <a:pt x="19831" y="7085"/>
                    </a:lnTo>
                    <a:lnTo>
                      <a:pt x="20275" y="7085"/>
                    </a:lnTo>
                    <a:lnTo>
                      <a:pt x="20342" y="8846"/>
                    </a:lnTo>
                    <a:cubicBezTo>
                      <a:pt x="20426" y="8202"/>
                      <a:pt x="20516" y="7687"/>
                      <a:pt x="20617" y="7300"/>
                    </a:cubicBezTo>
                    <a:cubicBezTo>
                      <a:pt x="20718" y="6914"/>
                      <a:pt x="20831" y="6742"/>
                      <a:pt x="20954" y="6742"/>
                    </a:cubicBezTo>
                    <a:cubicBezTo>
                      <a:pt x="21162" y="6742"/>
                      <a:pt x="21319" y="7171"/>
                      <a:pt x="21432" y="8030"/>
                    </a:cubicBezTo>
                    <a:cubicBezTo>
                      <a:pt x="21544" y="8889"/>
                      <a:pt x="21600" y="10177"/>
                      <a:pt x="21600" y="11852"/>
                    </a:cubicBezTo>
                    <a:lnTo>
                      <a:pt x="21600" y="21214"/>
                    </a:lnTo>
                    <a:lnTo>
                      <a:pt x="21027" y="21214"/>
                    </a:lnTo>
                    <a:lnTo>
                      <a:pt x="21027" y="12281"/>
                    </a:lnTo>
                    <a:cubicBezTo>
                      <a:pt x="21027" y="11594"/>
                      <a:pt x="21005" y="11036"/>
                      <a:pt x="20965" y="10650"/>
                    </a:cubicBezTo>
                    <a:cubicBezTo>
                      <a:pt x="20920" y="10263"/>
                      <a:pt x="20859" y="10048"/>
                      <a:pt x="20780" y="10048"/>
                    </a:cubicBezTo>
                    <a:cubicBezTo>
                      <a:pt x="20718" y="10048"/>
                      <a:pt x="20651" y="10177"/>
                      <a:pt x="20583" y="10478"/>
                    </a:cubicBezTo>
                    <a:cubicBezTo>
                      <a:pt x="20516" y="10736"/>
                      <a:pt x="20454" y="11122"/>
                      <a:pt x="20404" y="11551"/>
                    </a:cubicBezTo>
                    <a:lnTo>
                      <a:pt x="20404" y="21256"/>
                    </a:lnTo>
                    <a:close/>
                  </a:path>
                </a:pathLst>
              </a:custGeom>
              <a:solidFill>
                <a:srgbClr val="002033"/>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55AAA279-AE2A-8A5A-9892-A14475DA3DCC}"/>
                  </a:ext>
                </a:extLst>
              </p:cNvPr>
              <p:cNvSpPr/>
              <p:nvPr userDrawn="1"/>
            </p:nvSpPr>
            <p:spPr>
              <a:xfrm>
                <a:off x="5032172" y="1021854"/>
                <a:ext cx="1051185" cy="549583"/>
              </a:xfrm>
              <a:custGeom>
                <a:avLst/>
                <a:gdLst/>
                <a:ahLst/>
                <a:cxnLst>
                  <a:cxn ang="0">
                    <a:pos x="wd2" y="hd2"/>
                  </a:cxn>
                  <a:cxn ang="5400000">
                    <a:pos x="wd2" y="hd2"/>
                  </a:cxn>
                  <a:cxn ang="10800000">
                    <a:pos x="wd2" y="hd2"/>
                  </a:cxn>
                  <a:cxn ang="16200000">
                    <a:pos x="wd2" y="hd2"/>
                  </a:cxn>
                </a:cxnLst>
                <a:rect l="0" t="0" r="r" b="b"/>
                <a:pathLst>
                  <a:path w="21600" h="21600" extrusionOk="0">
                    <a:moveTo>
                      <a:pt x="15954" y="0"/>
                    </a:moveTo>
                    <a:cubicBezTo>
                      <a:pt x="13287" y="0"/>
                      <a:pt x="11002" y="3514"/>
                      <a:pt x="10441" y="8443"/>
                    </a:cubicBezTo>
                    <a:cubicBezTo>
                      <a:pt x="9052" y="8229"/>
                      <a:pt x="6050" y="7757"/>
                      <a:pt x="5198" y="7671"/>
                    </a:cubicBezTo>
                    <a:cubicBezTo>
                      <a:pt x="5154" y="7671"/>
                      <a:pt x="5109" y="7671"/>
                      <a:pt x="5041" y="7671"/>
                    </a:cubicBezTo>
                    <a:cubicBezTo>
                      <a:pt x="4638" y="7671"/>
                      <a:pt x="4280" y="7886"/>
                      <a:pt x="4033" y="8357"/>
                    </a:cubicBezTo>
                    <a:cubicBezTo>
                      <a:pt x="3563" y="9214"/>
                      <a:pt x="3563" y="10457"/>
                      <a:pt x="3563" y="10843"/>
                    </a:cubicBezTo>
                    <a:cubicBezTo>
                      <a:pt x="3563" y="11271"/>
                      <a:pt x="3563" y="12514"/>
                      <a:pt x="4033" y="13329"/>
                    </a:cubicBezTo>
                    <a:cubicBezTo>
                      <a:pt x="4280" y="13800"/>
                      <a:pt x="4638" y="14014"/>
                      <a:pt x="5041" y="14014"/>
                    </a:cubicBezTo>
                    <a:cubicBezTo>
                      <a:pt x="5086" y="14014"/>
                      <a:pt x="5131" y="14014"/>
                      <a:pt x="5198" y="14014"/>
                    </a:cubicBezTo>
                    <a:cubicBezTo>
                      <a:pt x="5803" y="13929"/>
                      <a:pt x="7417" y="13714"/>
                      <a:pt x="8313" y="13543"/>
                    </a:cubicBezTo>
                    <a:lnTo>
                      <a:pt x="9657" y="13329"/>
                    </a:lnTo>
                    <a:cubicBezTo>
                      <a:pt x="9971" y="13286"/>
                      <a:pt x="10262" y="13243"/>
                      <a:pt x="10464" y="13200"/>
                    </a:cubicBezTo>
                    <a:cubicBezTo>
                      <a:pt x="11046" y="18043"/>
                      <a:pt x="13332" y="21557"/>
                      <a:pt x="15954" y="21557"/>
                    </a:cubicBezTo>
                    <a:cubicBezTo>
                      <a:pt x="19068" y="21557"/>
                      <a:pt x="21600" y="16714"/>
                      <a:pt x="21600" y="10757"/>
                    </a:cubicBezTo>
                    <a:cubicBezTo>
                      <a:pt x="21600" y="4843"/>
                      <a:pt x="19068" y="0"/>
                      <a:pt x="15954" y="0"/>
                    </a:cubicBezTo>
                    <a:close/>
                    <a:moveTo>
                      <a:pt x="15954" y="17229"/>
                    </a:moveTo>
                    <a:cubicBezTo>
                      <a:pt x="14094" y="17229"/>
                      <a:pt x="12593" y="14357"/>
                      <a:pt x="12593" y="10800"/>
                    </a:cubicBezTo>
                    <a:cubicBezTo>
                      <a:pt x="12593" y="7243"/>
                      <a:pt x="14094" y="4371"/>
                      <a:pt x="15954" y="4371"/>
                    </a:cubicBezTo>
                    <a:cubicBezTo>
                      <a:pt x="17813" y="4371"/>
                      <a:pt x="19315" y="7243"/>
                      <a:pt x="19315" y="10800"/>
                    </a:cubicBezTo>
                    <a:cubicBezTo>
                      <a:pt x="19315" y="14357"/>
                      <a:pt x="17813" y="17229"/>
                      <a:pt x="15954" y="17229"/>
                    </a:cubicBezTo>
                    <a:close/>
                    <a:moveTo>
                      <a:pt x="9007" y="15514"/>
                    </a:moveTo>
                    <a:lnTo>
                      <a:pt x="9007" y="20014"/>
                    </a:lnTo>
                    <a:cubicBezTo>
                      <a:pt x="8627" y="20443"/>
                      <a:pt x="8134" y="20786"/>
                      <a:pt x="7506" y="21129"/>
                    </a:cubicBezTo>
                    <a:cubicBezTo>
                      <a:pt x="6879" y="21429"/>
                      <a:pt x="6207" y="21600"/>
                      <a:pt x="5467" y="21600"/>
                    </a:cubicBezTo>
                    <a:cubicBezTo>
                      <a:pt x="4324" y="21600"/>
                      <a:pt x="3339" y="21171"/>
                      <a:pt x="2532" y="20271"/>
                    </a:cubicBezTo>
                    <a:cubicBezTo>
                      <a:pt x="1725" y="19371"/>
                      <a:pt x="1098" y="18129"/>
                      <a:pt x="650" y="16500"/>
                    </a:cubicBezTo>
                    <a:cubicBezTo>
                      <a:pt x="224" y="14871"/>
                      <a:pt x="0" y="12986"/>
                      <a:pt x="0" y="10800"/>
                    </a:cubicBezTo>
                    <a:cubicBezTo>
                      <a:pt x="0" y="8657"/>
                      <a:pt x="246" y="6729"/>
                      <a:pt x="717" y="5143"/>
                    </a:cubicBezTo>
                    <a:cubicBezTo>
                      <a:pt x="1210" y="3514"/>
                      <a:pt x="1860" y="2271"/>
                      <a:pt x="2711" y="1371"/>
                    </a:cubicBezTo>
                    <a:cubicBezTo>
                      <a:pt x="3563" y="471"/>
                      <a:pt x="4549" y="43"/>
                      <a:pt x="5646" y="43"/>
                    </a:cubicBezTo>
                    <a:cubicBezTo>
                      <a:pt x="6229" y="43"/>
                      <a:pt x="6767" y="171"/>
                      <a:pt x="7282" y="386"/>
                    </a:cubicBezTo>
                    <a:cubicBezTo>
                      <a:pt x="7798" y="600"/>
                      <a:pt x="8246" y="900"/>
                      <a:pt x="8627" y="1243"/>
                    </a:cubicBezTo>
                    <a:lnTo>
                      <a:pt x="8402" y="4843"/>
                    </a:lnTo>
                    <a:cubicBezTo>
                      <a:pt x="8022" y="4500"/>
                      <a:pt x="7596" y="4200"/>
                      <a:pt x="7125" y="3986"/>
                    </a:cubicBezTo>
                    <a:cubicBezTo>
                      <a:pt x="6655" y="3771"/>
                      <a:pt x="6162" y="3643"/>
                      <a:pt x="5624" y="3643"/>
                    </a:cubicBezTo>
                    <a:cubicBezTo>
                      <a:pt x="4817" y="3643"/>
                      <a:pt x="4168" y="3943"/>
                      <a:pt x="3630" y="4586"/>
                    </a:cubicBezTo>
                    <a:cubicBezTo>
                      <a:pt x="3115" y="5186"/>
                      <a:pt x="2734" y="6043"/>
                      <a:pt x="2487" y="7114"/>
                    </a:cubicBezTo>
                    <a:cubicBezTo>
                      <a:pt x="2241" y="8186"/>
                      <a:pt x="2106" y="9386"/>
                      <a:pt x="2106" y="10714"/>
                    </a:cubicBezTo>
                    <a:cubicBezTo>
                      <a:pt x="2106" y="12129"/>
                      <a:pt x="2241" y="13371"/>
                      <a:pt x="2487" y="14443"/>
                    </a:cubicBezTo>
                    <a:cubicBezTo>
                      <a:pt x="2734" y="15514"/>
                      <a:pt x="3115" y="16371"/>
                      <a:pt x="3607" y="17014"/>
                    </a:cubicBezTo>
                    <a:cubicBezTo>
                      <a:pt x="4100" y="17614"/>
                      <a:pt x="4728" y="17957"/>
                      <a:pt x="5490" y="17957"/>
                    </a:cubicBezTo>
                    <a:cubicBezTo>
                      <a:pt x="5714" y="17957"/>
                      <a:pt x="5960" y="17914"/>
                      <a:pt x="6207" y="17871"/>
                    </a:cubicBezTo>
                    <a:cubicBezTo>
                      <a:pt x="6453" y="17829"/>
                      <a:pt x="6722" y="17743"/>
                      <a:pt x="6968" y="17614"/>
                    </a:cubicBezTo>
                    <a:lnTo>
                      <a:pt x="6968" y="15814"/>
                    </a:lnTo>
                    <a:cubicBezTo>
                      <a:pt x="7439" y="15729"/>
                      <a:pt x="7887" y="15686"/>
                      <a:pt x="8246" y="15643"/>
                    </a:cubicBezTo>
                    <a:lnTo>
                      <a:pt x="9007" y="15514"/>
                    </a:lnTo>
                    <a:close/>
                  </a:path>
                </a:pathLst>
              </a:custGeom>
              <a:solidFill>
                <a:srgbClr val="008C58"/>
              </a:solidFill>
              <a:ln w="12700">
                <a:miter lim="400000"/>
              </a:ln>
            </p:spPr>
            <p:txBody>
              <a:bodyPr lIns="38100" tIns="38100" rIns="38100" bIns="38100" anchor="ctr"/>
              <a:lstStyle/>
              <a:p>
                <a:pPr>
                  <a:defRPr sz="3000">
                    <a:solidFill>
                      <a:srgbClr val="FFFFFF"/>
                    </a:solidFill>
                  </a:defRPr>
                </a:pPr>
                <a:endParaRPr dirty="0"/>
              </a:p>
            </p:txBody>
          </p:sp>
        </p:grpSp>
      </p:grpSp>
      <p:sp>
        <p:nvSpPr>
          <p:cNvPr id="19" name="Rectangle 18">
            <a:extLst>
              <a:ext uri="{FF2B5EF4-FFF2-40B4-BE49-F238E27FC236}">
                <a16:creationId xmlns:a16="http://schemas.microsoft.com/office/drawing/2014/main" id="{936847CB-A8E6-F01E-04F6-121152D346B3}"/>
              </a:ext>
            </a:extLst>
          </p:cNvPr>
          <p:cNvSpPr/>
          <p:nvPr userDrawn="1"/>
        </p:nvSpPr>
        <p:spPr>
          <a:xfrm>
            <a:off x="-12701" y="6959601"/>
            <a:ext cx="1603901" cy="276999"/>
          </a:xfrm>
          <a:prstGeom prst="rect">
            <a:avLst/>
          </a:prstGeom>
        </p:spPr>
        <p:txBody>
          <a:bodyPr wrap="none">
            <a:spAutoFit/>
          </a:bodyPr>
          <a:lstStyle/>
          <a:p>
            <a:r>
              <a:rPr lang="en-US" sz="1200" b="0" i="0" dirty="0">
                <a:solidFill>
                  <a:srgbClr val="008C58"/>
                </a:solidFill>
                <a:effectLst/>
                <a:latin typeface="+mn-lt"/>
              </a:rPr>
              <a:t>© </a:t>
            </a:r>
            <a:r>
              <a:rPr lang="en-US" sz="1200" b="0" i="0" u="none" strike="noStrike" dirty="0">
                <a:solidFill>
                  <a:srgbClr val="008C58"/>
                </a:solidFill>
                <a:effectLst/>
                <a:latin typeface="+mn-lt"/>
                <a:hlinkClick r:id="rId9" tooltip="PresentationGo!">
                  <a:extLst>
                    <a:ext uri="{A12FA001-AC4F-418D-AE19-62706E023703}">
                      <ahyp:hlinkClr xmlns:ahyp="http://schemas.microsoft.com/office/drawing/2018/hyperlinkcolor" xmlns="" val="tx"/>
                    </a:ext>
                  </a:extLst>
                </a:hlinkClick>
              </a:rPr>
              <a:t>presentationgo.com</a:t>
            </a:r>
            <a:endParaRPr lang="en-US" sz="1200" dirty="0">
              <a:solidFill>
                <a:srgbClr val="008C58"/>
              </a:solidFill>
              <a:latin typeface="+mn-lt"/>
            </a:endParaRPr>
          </a:p>
        </p:txBody>
      </p:sp>
    </p:spTree>
    <p:extLst>
      <p:ext uri="{BB962C8B-B14F-4D97-AF65-F5344CB8AC3E}">
        <p14:creationId xmlns:p14="http://schemas.microsoft.com/office/powerpoint/2010/main" val="3157909299"/>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hf hdr="0"/>
  <p:txStyles>
    <p:titleStyle>
      <a:lvl1pPr algn="l" defTabSz="914400" rtl="0" eaLnBrk="1" latinLnBrk="0" hangingPunct="1">
        <a:lnSpc>
          <a:spcPct val="90000"/>
        </a:lnSpc>
        <a:spcBef>
          <a:spcPct val="0"/>
        </a:spcBef>
        <a:buNone/>
        <a:defRPr sz="4400" b="1" kern="1200">
          <a:solidFill>
            <a:schemeClr val="accent2"/>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12/01/2026</a:t>
            </a:r>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Group 9</a:t>
            </a:r>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grpSp>
        <p:nvGrpSpPr>
          <p:cNvPr id="7" name="Group 6">
            <a:extLst>
              <a:ext uri="{FF2B5EF4-FFF2-40B4-BE49-F238E27FC236}">
                <a16:creationId xmlns:a16="http://schemas.microsoft.com/office/drawing/2014/main" id="{1EE5F91A-C045-8080-A0BF-661C8A332F3A}"/>
              </a:ext>
            </a:extLst>
          </p:cNvPr>
          <p:cNvGrpSpPr/>
          <p:nvPr userDrawn="1"/>
        </p:nvGrpSpPr>
        <p:grpSpPr>
          <a:xfrm>
            <a:off x="12313760" y="-58780"/>
            <a:ext cx="1738741" cy="604829"/>
            <a:chOff x="-1808527" y="-16654"/>
            <a:chExt cx="1738741" cy="604829"/>
          </a:xfrm>
        </p:grpSpPr>
        <p:grpSp>
          <p:nvGrpSpPr>
            <p:cNvPr id="8" name="Group 7">
              <a:extLst>
                <a:ext uri="{FF2B5EF4-FFF2-40B4-BE49-F238E27FC236}">
                  <a16:creationId xmlns:a16="http://schemas.microsoft.com/office/drawing/2014/main" id="{B0838BA6-0E81-42FC-BA9D-E59707611A82}"/>
                </a:ext>
              </a:extLst>
            </p:cNvPr>
            <p:cNvGrpSpPr/>
            <p:nvPr userDrawn="1"/>
          </p:nvGrpSpPr>
          <p:grpSpPr>
            <a:xfrm>
              <a:off x="-1808527" y="-16654"/>
              <a:ext cx="1738741" cy="604829"/>
              <a:chOff x="-2250002" y="21447"/>
              <a:chExt cx="1738741" cy="604829"/>
            </a:xfrm>
          </p:grpSpPr>
          <p:sp>
            <p:nvSpPr>
              <p:cNvPr id="12" name="TextBox 11">
                <a:extLst>
                  <a:ext uri="{FF2B5EF4-FFF2-40B4-BE49-F238E27FC236}">
                    <a16:creationId xmlns:a16="http://schemas.microsoft.com/office/drawing/2014/main" id="{F610A8BD-15E8-E5F8-83B0-B1211BF64F17}"/>
                  </a:ext>
                </a:extLst>
              </p:cNvPr>
              <p:cNvSpPr txBox="1"/>
              <p:nvPr userDrawn="1"/>
            </p:nvSpPr>
            <p:spPr>
              <a:xfrm>
                <a:off x="-2250002" y="21447"/>
                <a:ext cx="34336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By:</a:t>
                </a:r>
              </a:p>
            </p:txBody>
          </p:sp>
          <p:sp>
            <p:nvSpPr>
              <p:cNvPr id="13" name="TextBox 12">
                <a:extLst>
                  <a:ext uri="{FF2B5EF4-FFF2-40B4-BE49-F238E27FC236}">
                    <a16:creationId xmlns:a16="http://schemas.microsoft.com/office/drawing/2014/main" id="{226636ED-538E-914B-8011-38A24C8084E4}"/>
                  </a:ext>
                </a:extLst>
              </p:cNvPr>
              <p:cNvSpPr txBox="1"/>
              <p:nvPr userDrawn="1"/>
            </p:nvSpPr>
            <p:spPr>
              <a:xfrm>
                <a:off x="-950805" y="380055"/>
                <a:ext cx="43954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.com</a:t>
                </a:r>
              </a:p>
            </p:txBody>
          </p:sp>
        </p:grpSp>
        <p:grpSp>
          <p:nvGrpSpPr>
            <p:cNvPr id="9" name="Group 8">
              <a:extLst>
                <a:ext uri="{FF2B5EF4-FFF2-40B4-BE49-F238E27FC236}">
                  <a16:creationId xmlns:a16="http://schemas.microsoft.com/office/drawing/2014/main" id="{470567FE-FB45-616B-8180-476C39211726}"/>
                </a:ext>
              </a:extLst>
            </p:cNvPr>
            <p:cNvGrpSpPr/>
            <p:nvPr userDrawn="1"/>
          </p:nvGrpSpPr>
          <p:grpSpPr>
            <a:xfrm>
              <a:off x="-1719071" y="218885"/>
              <a:ext cx="1547194" cy="159662"/>
              <a:chOff x="757647" y="1021854"/>
              <a:chExt cx="5325710" cy="549583"/>
            </a:xfrm>
          </p:grpSpPr>
          <p:sp>
            <p:nvSpPr>
              <p:cNvPr id="10" name="Shape">
                <a:extLst>
                  <a:ext uri="{FF2B5EF4-FFF2-40B4-BE49-F238E27FC236}">
                    <a16:creationId xmlns:a16="http://schemas.microsoft.com/office/drawing/2014/main" id="{7BBD3F98-3DE2-A4C3-6723-83DE8ED5042F}"/>
                  </a:ext>
                </a:extLst>
              </p:cNvPr>
              <p:cNvSpPr/>
              <p:nvPr userDrawn="1"/>
            </p:nvSpPr>
            <p:spPr>
              <a:xfrm>
                <a:off x="757647" y="1022945"/>
                <a:ext cx="4193833" cy="548492"/>
              </a:xfrm>
              <a:custGeom>
                <a:avLst/>
                <a:gdLst/>
                <a:ahLst/>
                <a:cxnLst>
                  <a:cxn ang="0">
                    <a:pos x="wd2" y="hd2"/>
                  </a:cxn>
                  <a:cxn ang="5400000">
                    <a:pos x="wd2" y="hd2"/>
                  </a:cxn>
                  <a:cxn ang="10800000">
                    <a:pos x="wd2" y="hd2"/>
                  </a:cxn>
                  <a:cxn ang="16200000">
                    <a:pos x="wd2" y="hd2"/>
                  </a:cxn>
                </a:cxnLst>
                <a:rect l="0" t="0" r="r" b="b"/>
                <a:pathLst>
                  <a:path w="21600" h="21600" extrusionOk="0">
                    <a:moveTo>
                      <a:pt x="0" y="2662"/>
                    </a:moveTo>
                    <a:lnTo>
                      <a:pt x="882" y="2662"/>
                    </a:lnTo>
                    <a:cubicBezTo>
                      <a:pt x="1028" y="2662"/>
                      <a:pt x="1163" y="2791"/>
                      <a:pt x="1280" y="3049"/>
                    </a:cubicBezTo>
                    <a:cubicBezTo>
                      <a:pt x="1398" y="3307"/>
                      <a:pt x="1500" y="3693"/>
                      <a:pt x="1584" y="4165"/>
                    </a:cubicBezTo>
                    <a:cubicBezTo>
                      <a:pt x="1668" y="4638"/>
                      <a:pt x="1730" y="5239"/>
                      <a:pt x="1775" y="5969"/>
                    </a:cubicBezTo>
                    <a:cubicBezTo>
                      <a:pt x="1820" y="6656"/>
                      <a:pt x="1842" y="7472"/>
                      <a:pt x="1842" y="8374"/>
                    </a:cubicBezTo>
                    <a:cubicBezTo>
                      <a:pt x="1842" y="9447"/>
                      <a:pt x="1814" y="10392"/>
                      <a:pt x="1763" y="11165"/>
                    </a:cubicBezTo>
                    <a:cubicBezTo>
                      <a:pt x="1707" y="11938"/>
                      <a:pt x="1634" y="12625"/>
                      <a:pt x="1544" y="13140"/>
                    </a:cubicBezTo>
                    <a:cubicBezTo>
                      <a:pt x="1455" y="13656"/>
                      <a:pt x="1348" y="14042"/>
                      <a:pt x="1224" y="14300"/>
                    </a:cubicBezTo>
                    <a:cubicBezTo>
                      <a:pt x="1101" y="14557"/>
                      <a:pt x="972" y="14686"/>
                      <a:pt x="837" y="14686"/>
                    </a:cubicBezTo>
                    <a:lnTo>
                      <a:pt x="590" y="14686"/>
                    </a:lnTo>
                    <a:lnTo>
                      <a:pt x="590" y="21299"/>
                    </a:lnTo>
                    <a:lnTo>
                      <a:pt x="0" y="21299"/>
                    </a:lnTo>
                    <a:lnTo>
                      <a:pt x="0" y="2662"/>
                    </a:lnTo>
                    <a:close/>
                    <a:moveTo>
                      <a:pt x="584" y="11251"/>
                    </a:moveTo>
                    <a:lnTo>
                      <a:pt x="798" y="11251"/>
                    </a:lnTo>
                    <a:cubicBezTo>
                      <a:pt x="854" y="11251"/>
                      <a:pt x="910" y="11208"/>
                      <a:pt x="966" y="11122"/>
                    </a:cubicBezTo>
                    <a:cubicBezTo>
                      <a:pt x="1022" y="11036"/>
                      <a:pt x="1067" y="10864"/>
                      <a:pt x="1106" y="10650"/>
                    </a:cubicBezTo>
                    <a:cubicBezTo>
                      <a:pt x="1146" y="10435"/>
                      <a:pt x="1179" y="10177"/>
                      <a:pt x="1202" y="9834"/>
                    </a:cubicBezTo>
                    <a:cubicBezTo>
                      <a:pt x="1224" y="9490"/>
                      <a:pt x="1241" y="9104"/>
                      <a:pt x="1241" y="8588"/>
                    </a:cubicBezTo>
                    <a:cubicBezTo>
                      <a:pt x="1241" y="7730"/>
                      <a:pt x="1202" y="7085"/>
                      <a:pt x="1129" y="6656"/>
                    </a:cubicBezTo>
                    <a:cubicBezTo>
                      <a:pt x="1050" y="6227"/>
                      <a:pt x="955" y="6012"/>
                      <a:pt x="826" y="6012"/>
                    </a:cubicBezTo>
                    <a:lnTo>
                      <a:pt x="590" y="6012"/>
                    </a:lnTo>
                    <a:lnTo>
                      <a:pt x="590" y="11251"/>
                    </a:lnTo>
                    <a:close/>
                    <a:moveTo>
                      <a:pt x="2179" y="21256"/>
                    </a:moveTo>
                    <a:lnTo>
                      <a:pt x="2179" y="7085"/>
                    </a:lnTo>
                    <a:lnTo>
                      <a:pt x="2628" y="7085"/>
                    </a:lnTo>
                    <a:lnTo>
                      <a:pt x="2685" y="9576"/>
                    </a:lnTo>
                    <a:cubicBezTo>
                      <a:pt x="2707" y="9233"/>
                      <a:pt x="2735" y="8889"/>
                      <a:pt x="2769" y="8546"/>
                    </a:cubicBezTo>
                    <a:cubicBezTo>
                      <a:pt x="2802" y="8202"/>
                      <a:pt x="2842" y="7901"/>
                      <a:pt x="2887" y="7644"/>
                    </a:cubicBezTo>
                    <a:cubicBezTo>
                      <a:pt x="2932" y="7386"/>
                      <a:pt x="2988" y="7171"/>
                      <a:pt x="3044" y="7043"/>
                    </a:cubicBezTo>
                    <a:cubicBezTo>
                      <a:pt x="3106" y="6871"/>
                      <a:pt x="3173" y="6828"/>
                      <a:pt x="3246" y="6828"/>
                    </a:cubicBezTo>
                    <a:cubicBezTo>
                      <a:pt x="3302" y="6828"/>
                      <a:pt x="3353" y="6871"/>
                      <a:pt x="3403" y="7000"/>
                    </a:cubicBezTo>
                    <a:cubicBezTo>
                      <a:pt x="3448" y="7128"/>
                      <a:pt x="3488" y="7214"/>
                      <a:pt x="3516" y="7386"/>
                    </a:cubicBezTo>
                    <a:lnTo>
                      <a:pt x="3426" y="10779"/>
                    </a:lnTo>
                    <a:cubicBezTo>
                      <a:pt x="3398" y="10650"/>
                      <a:pt x="3364" y="10564"/>
                      <a:pt x="3319" y="10435"/>
                    </a:cubicBezTo>
                    <a:cubicBezTo>
                      <a:pt x="3274" y="10349"/>
                      <a:pt x="3224" y="10306"/>
                      <a:pt x="3156" y="10306"/>
                    </a:cubicBezTo>
                    <a:cubicBezTo>
                      <a:pt x="3038" y="10306"/>
                      <a:pt x="2937" y="10607"/>
                      <a:pt x="2859" y="11208"/>
                    </a:cubicBezTo>
                    <a:cubicBezTo>
                      <a:pt x="2780" y="11809"/>
                      <a:pt x="2741" y="12840"/>
                      <a:pt x="2741" y="14257"/>
                    </a:cubicBezTo>
                    <a:lnTo>
                      <a:pt x="2741" y="21342"/>
                    </a:lnTo>
                    <a:lnTo>
                      <a:pt x="2179" y="21342"/>
                    </a:lnTo>
                    <a:close/>
                    <a:moveTo>
                      <a:pt x="5279" y="15416"/>
                    </a:moveTo>
                    <a:lnTo>
                      <a:pt x="4083" y="15416"/>
                    </a:lnTo>
                    <a:lnTo>
                      <a:pt x="4083" y="15545"/>
                    </a:lnTo>
                    <a:cubicBezTo>
                      <a:pt x="4083" y="16533"/>
                      <a:pt x="4134" y="17263"/>
                      <a:pt x="4235" y="17692"/>
                    </a:cubicBezTo>
                    <a:cubicBezTo>
                      <a:pt x="4336" y="18165"/>
                      <a:pt x="4459" y="18379"/>
                      <a:pt x="4611" y="18379"/>
                    </a:cubicBezTo>
                    <a:cubicBezTo>
                      <a:pt x="4718" y="18379"/>
                      <a:pt x="4807" y="18293"/>
                      <a:pt x="4886" y="18165"/>
                    </a:cubicBezTo>
                    <a:cubicBezTo>
                      <a:pt x="4965" y="17993"/>
                      <a:pt x="5032" y="17821"/>
                      <a:pt x="5088" y="17606"/>
                    </a:cubicBezTo>
                    <a:lnTo>
                      <a:pt x="5195" y="20612"/>
                    </a:lnTo>
                    <a:cubicBezTo>
                      <a:pt x="5128" y="20870"/>
                      <a:pt x="5038" y="21085"/>
                      <a:pt x="4931" y="21299"/>
                    </a:cubicBezTo>
                    <a:cubicBezTo>
                      <a:pt x="4824" y="21514"/>
                      <a:pt x="4695" y="21600"/>
                      <a:pt x="4538" y="21600"/>
                    </a:cubicBezTo>
                    <a:cubicBezTo>
                      <a:pt x="4398" y="21600"/>
                      <a:pt x="4268" y="21471"/>
                      <a:pt x="4145" y="21171"/>
                    </a:cubicBezTo>
                    <a:cubicBezTo>
                      <a:pt x="4021" y="20870"/>
                      <a:pt x="3909" y="20441"/>
                      <a:pt x="3819" y="19839"/>
                    </a:cubicBezTo>
                    <a:cubicBezTo>
                      <a:pt x="3724" y="19238"/>
                      <a:pt x="3651" y="18508"/>
                      <a:pt x="3594" y="17606"/>
                    </a:cubicBezTo>
                    <a:cubicBezTo>
                      <a:pt x="3538" y="16705"/>
                      <a:pt x="3510" y="15631"/>
                      <a:pt x="3510" y="14343"/>
                    </a:cubicBezTo>
                    <a:cubicBezTo>
                      <a:pt x="3510" y="13226"/>
                      <a:pt x="3533" y="12196"/>
                      <a:pt x="3578" y="11251"/>
                    </a:cubicBezTo>
                    <a:cubicBezTo>
                      <a:pt x="3622" y="10306"/>
                      <a:pt x="3684" y="9533"/>
                      <a:pt x="3768" y="8846"/>
                    </a:cubicBezTo>
                    <a:cubicBezTo>
                      <a:pt x="3853" y="8159"/>
                      <a:pt x="3948" y="7644"/>
                      <a:pt x="4066" y="7300"/>
                    </a:cubicBezTo>
                    <a:cubicBezTo>
                      <a:pt x="4178" y="6957"/>
                      <a:pt x="4308" y="6742"/>
                      <a:pt x="4448" y="6742"/>
                    </a:cubicBezTo>
                    <a:cubicBezTo>
                      <a:pt x="4701" y="6742"/>
                      <a:pt x="4903" y="7343"/>
                      <a:pt x="5060" y="8503"/>
                    </a:cubicBezTo>
                    <a:cubicBezTo>
                      <a:pt x="5212" y="9662"/>
                      <a:pt x="5290" y="11380"/>
                      <a:pt x="5290" y="13527"/>
                    </a:cubicBezTo>
                    <a:lnTo>
                      <a:pt x="5290" y="15416"/>
                    </a:lnTo>
                    <a:close/>
                    <a:moveTo>
                      <a:pt x="4695" y="12453"/>
                    </a:moveTo>
                    <a:cubicBezTo>
                      <a:pt x="4695" y="12110"/>
                      <a:pt x="4690" y="11809"/>
                      <a:pt x="4678" y="11466"/>
                    </a:cubicBezTo>
                    <a:cubicBezTo>
                      <a:pt x="4667" y="11165"/>
                      <a:pt x="4650" y="10864"/>
                      <a:pt x="4628" y="10607"/>
                    </a:cubicBezTo>
                    <a:cubicBezTo>
                      <a:pt x="4605" y="10349"/>
                      <a:pt x="4577" y="10177"/>
                      <a:pt x="4544" y="10006"/>
                    </a:cubicBezTo>
                    <a:cubicBezTo>
                      <a:pt x="4510" y="9877"/>
                      <a:pt x="4465" y="9791"/>
                      <a:pt x="4420" y="9791"/>
                    </a:cubicBezTo>
                    <a:cubicBezTo>
                      <a:pt x="4330" y="9791"/>
                      <a:pt x="4257" y="10049"/>
                      <a:pt x="4195" y="10521"/>
                    </a:cubicBezTo>
                    <a:cubicBezTo>
                      <a:pt x="4134" y="10993"/>
                      <a:pt x="4100" y="11637"/>
                      <a:pt x="4089" y="12496"/>
                    </a:cubicBezTo>
                    <a:lnTo>
                      <a:pt x="4695" y="12453"/>
                    </a:lnTo>
                    <a:close/>
                    <a:moveTo>
                      <a:pt x="6773" y="10693"/>
                    </a:moveTo>
                    <a:cubicBezTo>
                      <a:pt x="6706" y="10435"/>
                      <a:pt x="6633" y="10220"/>
                      <a:pt x="6554" y="10091"/>
                    </a:cubicBezTo>
                    <a:cubicBezTo>
                      <a:pt x="6476" y="9963"/>
                      <a:pt x="6402" y="9877"/>
                      <a:pt x="6329" y="9877"/>
                    </a:cubicBezTo>
                    <a:cubicBezTo>
                      <a:pt x="6262" y="9877"/>
                      <a:pt x="6206" y="9963"/>
                      <a:pt x="6167" y="10134"/>
                    </a:cubicBezTo>
                    <a:cubicBezTo>
                      <a:pt x="6127" y="10306"/>
                      <a:pt x="6105" y="10564"/>
                      <a:pt x="6105" y="10864"/>
                    </a:cubicBezTo>
                    <a:cubicBezTo>
                      <a:pt x="6105" y="11208"/>
                      <a:pt x="6127" y="11466"/>
                      <a:pt x="6167" y="11723"/>
                    </a:cubicBezTo>
                    <a:cubicBezTo>
                      <a:pt x="6206" y="11938"/>
                      <a:pt x="6285" y="12196"/>
                      <a:pt x="6402" y="12453"/>
                    </a:cubicBezTo>
                    <a:lnTo>
                      <a:pt x="6520" y="12711"/>
                    </a:lnTo>
                    <a:cubicBezTo>
                      <a:pt x="6672" y="13054"/>
                      <a:pt x="6790" y="13570"/>
                      <a:pt x="6869" y="14257"/>
                    </a:cubicBezTo>
                    <a:cubicBezTo>
                      <a:pt x="6947" y="14944"/>
                      <a:pt x="6987" y="15803"/>
                      <a:pt x="6987" y="16876"/>
                    </a:cubicBezTo>
                    <a:cubicBezTo>
                      <a:pt x="6987" y="17563"/>
                      <a:pt x="6970" y="18208"/>
                      <a:pt x="6930" y="18809"/>
                    </a:cubicBezTo>
                    <a:cubicBezTo>
                      <a:pt x="6891" y="19410"/>
                      <a:pt x="6835" y="19882"/>
                      <a:pt x="6768" y="20312"/>
                    </a:cubicBezTo>
                    <a:cubicBezTo>
                      <a:pt x="6695" y="20741"/>
                      <a:pt x="6610" y="21042"/>
                      <a:pt x="6515" y="21256"/>
                    </a:cubicBezTo>
                    <a:cubicBezTo>
                      <a:pt x="6414" y="21471"/>
                      <a:pt x="6307" y="21600"/>
                      <a:pt x="6183" y="21600"/>
                    </a:cubicBezTo>
                    <a:cubicBezTo>
                      <a:pt x="6054" y="21600"/>
                      <a:pt x="5936" y="21514"/>
                      <a:pt x="5835" y="21342"/>
                    </a:cubicBezTo>
                    <a:cubicBezTo>
                      <a:pt x="5734" y="21171"/>
                      <a:pt x="5639" y="20913"/>
                      <a:pt x="5554" y="20569"/>
                    </a:cubicBezTo>
                    <a:lnTo>
                      <a:pt x="5678" y="17435"/>
                    </a:lnTo>
                    <a:cubicBezTo>
                      <a:pt x="5751" y="17735"/>
                      <a:pt x="5830" y="17950"/>
                      <a:pt x="5914" y="18165"/>
                    </a:cubicBezTo>
                    <a:cubicBezTo>
                      <a:pt x="5993" y="18336"/>
                      <a:pt x="6077" y="18465"/>
                      <a:pt x="6161" y="18465"/>
                    </a:cubicBezTo>
                    <a:cubicBezTo>
                      <a:pt x="6256" y="18465"/>
                      <a:pt x="6329" y="18336"/>
                      <a:pt x="6369" y="18122"/>
                    </a:cubicBezTo>
                    <a:cubicBezTo>
                      <a:pt x="6408" y="17907"/>
                      <a:pt x="6431" y="17649"/>
                      <a:pt x="6431" y="17349"/>
                    </a:cubicBezTo>
                    <a:cubicBezTo>
                      <a:pt x="6431" y="17177"/>
                      <a:pt x="6425" y="17005"/>
                      <a:pt x="6419" y="16876"/>
                    </a:cubicBezTo>
                    <a:cubicBezTo>
                      <a:pt x="6408" y="16748"/>
                      <a:pt x="6397" y="16619"/>
                      <a:pt x="6369" y="16490"/>
                    </a:cubicBezTo>
                    <a:cubicBezTo>
                      <a:pt x="6346" y="16361"/>
                      <a:pt x="6313" y="16275"/>
                      <a:pt x="6268" y="16146"/>
                    </a:cubicBezTo>
                    <a:cubicBezTo>
                      <a:pt x="6223" y="16017"/>
                      <a:pt x="6172" y="15889"/>
                      <a:pt x="6105" y="15760"/>
                    </a:cubicBezTo>
                    <a:lnTo>
                      <a:pt x="5987" y="15502"/>
                    </a:lnTo>
                    <a:cubicBezTo>
                      <a:pt x="5835" y="15116"/>
                      <a:pt x="5723" y="14600"/>
                      <a:pt x="5656" y="13956"/>
                    </a:cubicBezTo>
                    <a:cubicBezTo>
                      <a:pt x="5588" y="13312"/>
                      <a:pt x="5549" y="12410"/>
                      <a:pt x="5549" y="11294"/>
                    </a:cubicBezTo>
                    <a:cubicBezTo>
                      <a:pt x="5549" y="10650"/>
                      <a:pt x="5566" y="10049"/>
                      <a:pt x="5599" y="9490"/>
                    </a:cubicBezTo>
                    <a:cubicBezTo>
                      <a:pt x="5633" y="8932"/>
                      <a:pt x="5684" y="8460"/>
                      <a:pt x="5745" y="8073"/>
                    </a:cubicBezTo>
                    <a:cubicBezTo>
                      <a:pt x="5807" y="7687"/>
                      <a:pt x="5886" y="7343"/>
                      <a:pt x="5976" y="7128"/>
                    </a:cubicBezTo>
                    <a:cubicBezTo>
                      <a:pt x="6066" y="6914"/>
                      <a:pt x="6172" y="6785"/>
                      <a:pt x="6290" y="6785"/>
                    </a:cubicBezTo>
                    <a:cubicBezTo>
                      <a:pt x="6408" y="6785"/>
                      <a:pt x="6520" y="6871"/>
                      <a:pt x="6622" y="7043"/>
                    </a:cubicBezTo>
                    <a:cubicBezTo>
                      <a:pt x="6723" y="7214"/>
                      <a:pt x="6812" y="7429"/>
                      <a:pt x="6897" y="7730"/>
                    </a:cubicBezTo>
                    <a:lnTo>
                      <a:pt x="6773" y="10693"/>
                    </a:lnTo>
                    <a:close/>
                    <a:moveTo>
                      <a:pt x="8992" y="15416"/>
                    </a:moveTo>
                    <a:lnTo>
                      <a:pt x="7795" y="15416"/>
                    </a:lnTo>
                    <a:lnTo>
                      <a:pt x="7795" y="15545"/>
                    </a:lnTo>
                    <a:cubicBezTo>
                      <a:pt x="7795" y="16533"/>
                      <a:pt x="7846" y="17263"/>
                      <a:pt x="7947" y="17692"/>
                    </a:cubicBezTo>
                    <a:cubicBezTo>
                      <a:pt x="8048" y="18165"/>
                      <a:pt x="8172" y="18379"/>
                      <a:pt x="8323" y="18379"/>
                    </a:cubicBezTo>
                    <a:cubicBezTo>
                      <a:pt x="8430" y="18379"/>
                      <a:pt x="8520" y="18293"/>
                      <a:pt x="8598" y="18165"/>
                    </a:cubicBezTo>
                    <a:cubicBezTo>
                      <a:pt x="8677" y="17993"/>
                      <a:pt x="8744" y="17821"/>
                      <a:pt x="8801" y="17606"/>
                    </a:cubicBezTo>
                    <a:lnTo>
                      <a:pt x="8907" y="20612"/>
                    </a:lnTo>
                    <a:cubicBezTo>
                      <a:pt x="8840" y="20870"/>
                      <a:pt x="8750" y="21085"/>
                      <a:pt x="8643" y="21299"/>
                    </a:cubicBezTo>
                    <a:cubicBezTo>
                      <a:pt x="8537" y="21514"/>
                      <a:pt x="8407" y="21600"/>
                      <a:pt x="8250" y="21600"/>
                    </a:cubicBezTo>
                    <a:cubicBezTo>
                      <a:pt x="8110" y="21600"/>
                      <a:pt x="7981" y="21471"/>
                      <a:pt x="7857" y="21171"/>
                    </a:cubicBezTo>
                    <a:cubicBezTo>
                      <a:pt x="7734" y="20870"/>
                      <a:pt x="7621" y="20441"/>
                      <a:pt x="7531" y="19839"/>
                    </a:cubicBezTo>
                    <a:cubicBezTo>
                      <a:pt x="7436" y="19238"/>
                      <a:pt x="7363" y="18508"/>
                      <a:pt x="7307" y="17606"/>
                    </a:cubicBezTo>
                    <a:cubicBezTo>
                      <a:pt x="7251" y="16705"/>
                      <a:pt x="7222" y="15631"/>
                      <a:pt x="7222" y="14343"/>
                    </a:cubicBezTo>
                    <a:cubicBezTo>
                      <a:pt x="7222" y="13226"/>
                      <a:pt x="7245" y="12196"/>
                      <a:pt x="7290" y="11251"/>
                    </a:cubicBezTo>
                    <a:cubicBezTo>
                      <a:pt x="7335" y="10306"/>
                      <a:pt x="7397" y="9533"/>
                      <a:pt x="7481" y="8846"/>
                    </a:cubicBezTo>
                    <a:cubicBezTo>
                      <a:pt x="7565" y="8159"/>
                      <a:pt x="7661" y="7644"/>
                      <a:pt x="7778" y="7300"/>
                    </a:cubicBezTo>
                    <a:cubicBezTo>
                      <a:pt x="7891" y="6957"/>
                      <a:pt x="8020" y="6742"/>
                      <a:pt x="8160" y="6742"/>
                    </a:cubicBezTo>
                    <a:cubicBezTo>
                      <a:pt x="8413" y="6742"/>
                      <a:pt x="8615" y="7343"/>
                      <a:pt x="8773" y="8503"/>
                    </a:cubicBezTo>
                    <a:cubicBezTo>
                      <a:pt x="8924" y="9662"/>
                      <a:pt x="9003" y="11380"/>
                      <a:pt x="9003" y="13527"/>
                    </a:cubicBezTo>
                    <a:lnTo>
                      <a:pt x="9003" y="15416"/>
                    </a:lnTo>
                    <a:close/>
                    <a:moveTo>
                      <a:pt x="8413" y="12453"/>
                    </a:moveTo>
                    <a:cubicBezTo>
                      <a:pt x="8413" y="12110"/>
                      <a:pt x="8407" y="11809"/>
                      <a:pt x="8396" y="11466"/>
                    </a:cubicBezTo>
                    <a:cubicBezTo>
                      <a:pt x="8385" y="11165"/>
                      <a:pt x="8368" y="10864"/>
                      <a:pt x="8346" y="10607"/>
                    </a:cubicBezTo>
                    <a:cubicBezTo>
                      <a:pt x="8323" y="10349"/>
                      <a:pt x="8295" y="10177"/>
                      <a:pt x="8261" y="10006"/>
                    </a:cubicBezTo>
                    <a:cubicBezTo>
                      <a:pt x="8228" y="9834"/>
                      <a:pt x="8183" y="9791"/>
                      <a:pt x="8138" y="9791"/>
                    </a:cubicBezTo>
                    <a:cubicBezTo>
                      <a:pt x="8048" y="9791"/>
                      <a:pt x="7975" y="10049"/>
                      <a:pt x="7913" y="10521"/>
                    </a:cubicBezTo>
                    <a:cubicBezTo>
                      <a:pt x="7851" y="10993"/>
                      <a:pt x="7818" y="11637"/>
                      <a:pt x="7807" y="12496"/>
                    </a:cubicBezTo>
                    <a:lnTo>
                      <a:pt x="8413" y="12453"/>
                    </a:lnTo>
                    <a:close/>
                    <a:moveTo>
                      <a:pt x="9913" y="21256"/>
                    </a:moveTo>
                    <a:lnTo>
                      <a:pt x="9340" y="21256"/>
                    </a:lnTo>
                    <a:lnTo>
                      <a:pt x="9340" y="7085"/>
                    </a:lnTo>
                    <a:lnTo>
                      <a:pt x="9783" y="7085"/>
                    </a:lnTo>
                    <a:lnTo>
                      <a:pt x="9851" y="8846"/>
                    </a:lnTo>
                    <a:cubicBezTo>
                      <a:pt x="9935" y="8202"/>
                      <a:pt x="10025" y="7687"/>
                      <a:pt x="10126" y="7300"/>
                    </a:cubicBezTo>
                    <a:cubicBezTo>
                      <a:pt x="10227" y="6914"/>
                      <a:pt x="10339" y="6742"/>
                      <a:pt x="10463" y="6742"/>
                    </a:cubicBezTo>
                    <a:cubicBezTo>
                      <a:pt x="10671" y="6742"/>
                      <a:pt x="10828" y="7171"/>
                      <a:pt x="10940" y="8030"/>
                    </a:cubicBezTo>
                    <a:cubicBezTo>
                      <a:pt x="11053" y="8889"/>
                      <a:pt x="11109" y="10177"/>
                      <a:pt x="11109" y="11852"/>
                    </a:cubicBezTo>
                    <a:lnTo>
                      <a:pt x="11109" y="21214"/>
                    </a:lnTo>
                    <a:lnTo>
                      <a:pt x="10536" y="21214"/>
                    </a:lnTo>
                    <a:lnTo>
                      <a:pt x="10536" y="12281"/>
                    </a:lnTo>
                    <a:cubicBezTo>
                      <a:pt x="10536" y="11594"/>
                      <a:pt x="10514" y="11036"/>
                      <a:pt x="10474" y="10650"/>
                    </a:cubicBezTo>
                    <a:cubicBezTo>
                      <a:pt x="10429" y="10263"/>
                      <a:pt x="10368" y="10048"/>
                      <a:pt x="10289" y="10048"/>
                    </a:cubicBezTo>
                    <a:cubicBezTo>
                      <a:pt x="10227" y="10048"/>
                      <a:pt x="10160" y="10177"/>
                      <a:pt x="10092" y="10478"/>
                    </a:cubicBezTo>
                    <a:cubicBezTo>
                      <a:pt x="10025" y="10736"/>
                      <a:pt x="9963" y="11122"/>
                      <a:pt x="9913" y="11551"/>
                    </a:cubicBezTo>
                    <a:lnTo>
                      <a:pt x="9913" y="21256"/>
                    </a:lnTo>
                    <a:close/>
                    <a:moveTo>
                      <a:pt x="12687" y="10220"/>
                    </a:moveTo>
                    <a:lnTo>
                      <a:pt x="12215" y="10220"/>
                    </a:lnTo>
                    <a:lnTo>
                      <a:pt x="12215" y="16189"/>
                    </a:lnTo>
                    <a:cubicBezTo>
                      <a:pt x="12215" y="16833"/>
                      <a:pt x="12232" y="17306"/>
                      <a:pt x="12271" y="17563"/>
                    </a:cubicBezTo>
                    <a:cubicBezTo>
                      <a:pt x="12311" y="17821"/>
                      <a:pt x="12361" y="17950"/>
                      <a:pt x="12429" y="17950"/>
                    </a:cubicBezTo>
                    <a:cubicBezTo>
                      <a:pt x="12479" y="17950"/>
                      <a:pt x="12530" y="17907"/>
                      <a:pt x="12580" y="17821"/>
                    </a:cubicBezTo>
                    <a:cubicBezTo>
                      <a:pt x="12631" y="17735"/>
                      <a:pt x="12670" y="17649"/>
                      <a:pt x="12698" y="17478"/>
                    </a:cubicBezTo>
                    <a:lnTo>
                      <a:pt x="12783" y="20441"/>
                    </a:lnTo>
                    <a:cubicBezTo>
                      <a:pt x="12738" y="20612"/>
                      <a:pt x="12670" y="20784"/>
                      <a:pt x="12586" y="20956"/>
                    </a:cubicBezTo>
                    <a:cubicBezTo>
                      <a:pt x="12496" y="21128"/>
                      <a:pt x="12401" y="21213"/>
                      <a:pt x="12305" y="21213"/>
                    </a:cubicBezTo>
                    <a:cubicBezTo>
                      <a:pt x="12064" y="21213"/>
                      <a:pt x="11895" y="20870"/>
                      <a:pt x="11800" y="20140"/>
                    </a:cubicBezTo>
                    <a:cubicBezTo>
                      <a:pt x="11699" y="19453"/>
                      <a:pt x="11654" y="18379"/>
                      <a:pt x="11654" y="16919"/>
                    </a:cubicBezTo>
                    <a:lnTo>
                      <a:pt x="11654" y="10220"/>
                    </a:lnTo>
                    <a:lnTo>
                      <a:pt x="11362" y="10220"/>
                    </a:lnTo>
                    <a:lnTo>
                      <a:pt x="11362" y="7085"/>
                    </a:lnTo>
                    <a:lnTo>
                      <a:pt x="11654" y="7085"/>
                    </a:lnTo>
                    <a:lnTo>
                      <a:pt x="11654" y="2791"/>
                    </a:lnTo>
                    <a:lnTo>
                      <a:pt x="12221" y="2791"/>
                    </a:lnTo>
                    <a:lnTo>
                      <a:pt x="12221" y="7085"/>
                    </a:lnTo>
                    <a:lnTo>
                      <a:pt x="12693" y="7085"/>
                    </a:lnTo>
                    <a:lnTo>
                      <a:pt x="12693" y="10220"/>
                    </a:lnTo>
                    <a:close/>
                    <a:moveTo>
                      <a:pt x="13069" y="8331"/>
                    </a:moveTo>
                    <a:cubicBezTo>
                      <a:pt x="13176" y="7858"/>
                      <a:pt x="13294" y="7472"/>
                      <a:pt x="13428" y="7214"/>
                    </a:cubicBezTo>
                    <a:cubicBezTo>
                      <a:pt x="13563" y="6914"/>
                      <a:pt x="13698" y="6785"/>
                      <a:pt x="13833" y="6785"/>
                    </a:cubicBezTo>
                    <a:cubicBezTo>
                      <a:pt x="14063" y="6785"/>
                      <a:pt x="14243" y="7214"/>
                      <a:pt x="14383" y="8073"/>
                    </a:cubicBezTo>
                    <a:cubicBezTo>
                      <a:pt x="14524" y="8932"/>
                      <a:pt x="14591" y="10263"/>
                      <a:pt x="14591" y="12110"/>
                    </a:cubicBezTo>
                    <a:lnTo>
                      <a:pt x="14591" y="21299"/>
                    </a:lnTo>
                    <a:lnTo>
                      <a:pt x="14153" y="21299"/>
                    </a:lnTo>
                    <a:lnTo>
                      <a:pt x="14102" y="19882"/>
                    </a:lnTo>
                    <a:lnTo>
                      <a:pt x="14085" y="19882"/>
                    </a:lnTo>
                    <a:cubicBezTo>
                      <a:pt x="14035" y="20398"/>
                      <a:pt x="13962" y="20827"/>
                      <a:pt x="13872" y="21128"/>
                    </a:cubicBezTo>
                    <a:cubicBezTo>
                      <a:pt x="13782" y="21471"/>
                      <a:pt x="13676" y="21600"/>
                      <a:pt x="13552" y="21600"/>
                    </a:cubicBezTo>
                    <a:cubicBezTo>
                      <a:pt x="13445" y="21600"/>
                      <a:pt x="13355" y="21471"/>
                      <a:pt x="13277" y="21256"/>
                    </a:cubicBezTo>
                    <a:cubicBezTo>
                      <a:pt x="13198" y="21042"/>
                      <a:pt x="13131" y="20698"/>
                      <a:pt x="13080" y="20312"/>
                    </a:cubicBezTo>
                    <a:cubicBezTo>
                      <a:pt x="13030" y="19925"/>
                      <a:pt x="12990" y="19453"/>
                      <a:pt x="12962" y="18895"/>
                    </a:cubicBezTo>
                    <a:cubicBezTo>
                      <a:pt x="12934" y="18336"/>
                      <a:pt x="12923" y="17778"/>
                      <a:pt x="12923" y="17177"/>
                    </a:cubicBezTo>
                    <a:cubicBezTo>
                      <a:pt x="12923" y="16361"/>
                      <a:pt x="12945" y="15631"/>
                      <a:pt x="12996" y="15073"/>
                    </a:cubicBezTo>
                    <a:cubicBezTo>
                      <a:pt x="13041" y="14472"/>
                      <a:pt x="13108" y="13999"/>
                      <a:pt x="13187" y="13613"/>
                    </a:cubicBezTo>
                    <a:cubicBezTo>
                      <a:pt x="13266" y="13226"/>
                      <a:pt x="13361" y="12969"/>
                      <a:pt x="13473" y="12797"/>
                    </a:cubicBezTo>
                    <a:cubicBezTo>
                      <a:pt x="13580" y="12625"/>
                      <a:pt x="13698" y="12539"/>
                      <a:pt x="13822" y="12539"/>
                    </a:cubicBezTo>
                    <a:lnTo>
                      <a:pt x="14012" y="12539"/>
                    </a:lnTo>
                    <a:lnTo>
                      <a:pt x="14012" y="11766"/>
                    </a:lnTo>
                    <a:cubicBezTo>
                      <a:pt x="14012" y="11251"/>
                      <a:pt x="13990" y="10821"/>
                      <a:pt x="13939" y="10564"/>
                    </a:cubicBezTo>
                    <a:cubicBezTo>
                      <a:pt x="13889" y="10263"/>
                      <a:pt x="13822" y="10134"/>
                      <a:pt x="13732" y="10134"/>
                    </a:cubicBezTo>
                    <a:cubicBezTo>
                      <a:pt x="13653" y="10134"/>
                      <a:pt x="13580" y="10220"/>
                      <a:pt x="13501" y="10392"/>
                    </a:cubicBezTo>
                    <a:cubicBezTo>
                      <a:pt x="13428" y="10564"/>
                      <a:pt x="13344" y="10864"/>
                      <a:pt x="13254" y="11251"/>
                    </a:cubicBezTo>
                    <a:lnTo>
                      <a:pt x="13069" y="8331"/>
                    </a:lnTo>
                    <a:close/>
                    <a:moveTo>
                      <a:pt x="14024" y="15116"/>
                    </a:moveTo>
                    <a:lnTo>
                      <a:pt x="13895" y="15159"/>
                    </a:lnTo>
                    <a:cubicBezTo>
                      <a:pt x="13822" y="15159"/>
                      <a:pt x="13760" y="15245"/>
                      <a:pt x="13715" y="15330"/>
                    </a:cubicBezTo>
                    <a:cubicBezTo>
                      <a:pt x="13664" y="15416"/>
                      <a:pt x="13625" y="15545"/>
                      <a:pt x="13597" y="15717"/>
                    </a:cubicBezTo>
                    <a:cubicBezTo>
                      <a:pt x="13569" y="15846"/>
                      <a:pt x="13546" y="16060"/>
                      <a:pt x="13535" y="16232"/>
                    </a:cubicBezTo>
                    <a:cubicBezTo>
                      <a:pt x="13524" y="16447"/>
                      <a:pt x="13518" y="16662"/>
                      <a:pt x="13518" y="16876"/>
                    </a:cubicBezTo>
                    <a:cubicBezTo>
                      <a:pt x="13518" y="17478"/>
                      <a:pt x="13541" y="17907"/>
                      <a:pt x="13591" y="18122"/>
                    </a:cubicBezTo>
                    <a:cubicBezTo>
                      <a:pt x="13636" y="18336"/>
                      <a:pt x="13692" y="18465"/>
                      <a:pt x="13754" y="18465"/>
                    </a:cubicBezTo>
                    <a:cubicBezTo>
                      <a:pt x="13816" y="18465"/>
                      <a:pt x="13872" y="18336"/>
                      <a:pt x="13923" y="18036"/>
                    </a:cubicBezTo>
                    <a:cubicBezTo>
                      <a:pt x="13973" y="17778"/>
                      <a:pt x="14007" y="17478"/>
                      <a:pt x="14029" y="17134"/>
                    </a:cubicBezTo>
                    <a:lnTo>
                      <a:pt x="14029" y="15116"/>
                    </a:lnTo>
                    <a:close/>
                    <a:moveTo>
                      <a:pt x="16192" y="10220"/>
                    </a:moveTo>
                    <a:lnTo>
                      <a:pt x="15720" y="10220"/>
                    </a:lnTo>
                    <a:lnTo>
                      <a:pt x="15720" y="16189"/>
                    </a:lnTo>
                    <a:cubicBezTo>
                      <a:pt x="15720" y="16833"/>
                      <a:pt x="15737" y="17306"/>
                      <a:pt x="15776" y="17563"/>
                    </a:cubicBezTo>
                    <a:cubicBezTo>
                      <a:pt x="15815" y="17821"/>
                      <a:pt x="15866" y="17950"/>
                      <a:pt x="15933" y="17950"/>
                    </a:cubicBezTo>
                    <a:cubicBezTo>
                      <a:pt x="15984" y="17950"/>
                      <a:pt x="16034" y="17907"/>
                      <a:pt x="16085" y="17821"/>
                    </a:cubicBezTo>
                    <a:cubicBezTo>
                      <a:pt x="16135" y="17735"/>
                      <a:pt x="16175" y="17649"/>
                      <a:pt x="16203" y="17478"/>
                    </a:cubicBezTo>
                    <a:lnTo>
                      <a:pt x="16287" y="20441"/>
                    </a:lnTo>
                    <a:cubicBezTo>
                      <a:pt x="16242" y="20612"/>
                      <a:pt x="16175" y="20784"/>
                      <a:pt x="16090" y="20956"/>
                    </a:cubicBezTo>
                    <a:cubicBezTo>
                      <a:pt x="16001" y="21128"/>
                      <a:pt x="15905" y="21213"/>
                      <a:pt x="15810" y="21213"/>
                    </a:cubicBezTo>
                    <a:cubicBezTo>
                      <a:pt x="15568" y="21213"/>
                      <a:pt x="15400" y="20870"/>
                      <a:pt x="15304" y="20140"/>
                    </a:cubicBezTo>
                    <a:cubicBezTo>
                      <a:pt x="15203" y="19453"/>
                      <a:pt x="15158" y="18379"/>
                      <a:pt x="15158" y="16919"/>
                    </a:cubicBezTo>
                    <a:lnTo>
                      <a:pt x="15158" y="10220"/>
                    </a:lnTo>
                    <a:lnTo>
                      <a:pt x="14866" y="10220"/>
                    </a:lnTo>
                    <a:lnTo>
                      <a:pt x="14866" y="7085"/>
                    </a:lnTo>
                    <a:lnTo>
                      <a:pt x="15158" y="7085"/>
                    </a:lnTo>
                    <a:lnTo>
                      <a:pt x="15158" y="2791"/>
                    </a:lnTo>
                    <a:lnTo>
                      <a:pt x="15725" y="2791"/>
                    </a:lnTo>
                    <a:lnTo>
                      <a:pt x="15725" y="7085"/>
                    </a:lnTo>
                    <a:lnTo>
                      <a:pt x="16197" y="7085"/>
                    </a:lnTo>
                    <a:lnTo>
                      <a:pt x="16197" y="10220"/>
                    </a:lnTo>
                    <a:close/>
                    <a:moveTo>
                      <a:pt x="16871" y="4294"/>
                    </a:moveTo>
                    <a:cubicBezTo>
                      <a:pt x="16776" y="4294"/>
                      <a:pt x="16697" y="4080"/>
                      <a:pt x="16646" y="3650"/>
                    </a:cubicBezTo>
                    <a:cubicBezTo>
                      <a:pt x="16596" y="3221"/>
                      <a:pt x="16568" y="2705"/>
                      <a:pt x="16568" y="2147"/>
                    </a:cubicBezTo>
                    <a:cubicBezTo>
                      <a:pt x="16568" y="1546"/>
                      <a:pt x="16596" y="1031"/>
                      <a:pt x="16646" y="644"/>
                    </a:cubicBezTo>
                    <a:cubicBezTo>
                      <a:pt x="16697" y="215"/>
                      <a:pt x="16776" y="0"/>
                      <a:pt x="16866" y="0"/>
                    </a:cubicBezTo>
                    <a:cubicBezTo>
                      <a:pt x="16961" y="0"/>
                      <a:pt x="17034" y="215"/>
                      <a:pt x="17085" y="601"/>
                    </a:cubicBezTo>
                    <a:cubicBezTo>
                      <a:pt x="17135" y="1031"/>
                      <a:pt x="17163" y="1546"/>
                      <a:pt x="17163" y="2147"/>
                    </a:cubicBezTo>
                    <a:cubicBezTo>
                      <a:pt x="17163" y="2748"/>
                      <a:pt x="17135" y="3264"/>
                      <a:pt x="17085" y="3693"/>
                    </a:cubicBezTo>
                    <a:cubicBezTo>
                      <a:pt x="17045" y="4122"/>
                      <a:pt x="16972" y="4294"/>
                      <a:pt x="16871" y="4294"/>
                    </a:cubicBezTo>
                    <a:close/>
                    <a:moveTo>
                      <a:pt x="16585" y="21256"/>
                    </a:moveTo>
                    <a:lnTo>
                      <a:pt x="16585" y="7085"/>
                    </a:lnTo>
                    <a:lnTo>
                      <a:pt x="17158" y="7085"/>
                    </a:lnTo>
                    <a:lnTo>
                      <a:pt x="17158" y="21256"/>
                    </a:lnTo>
                    <a:lnTo>
                      <a:pt x="16585" y="21256"/>
                    </a:lnTo>
                    <a:close/>
                    <a:moveTo>
                      <a:pt x="19477" y="14085"/>
                    </a:moveTo>
                    <a:cubicBezTo>
                      <a:pt x="19477" y="15245"/>
                      <a:pt x="19455" y="16275"/>
                      <a:pt x="19404" y="17220"/>
                    </a:cubicBezTo>
                    <a:cubicBezTo>
                      <a:pt x="19354" y="18165"/>
                      <a:pt x="19286" y="18938"/>
                      <a:pt x="19196" y="19582"/>
                    </a:cubicBezTo>
                    <a:cubicBezTo>
                      <a:pt x="19106" y="20226"/>
                      <a:pt x="19005" y="20741"/>
                      <a:pt x="18887" y="21085"/>
                    </a:cubicBezTo>
                    <a:cubicBezTo>
                      <a:pt x="18769" y="21428"/>
                      <a:pt x="18640" y="21600"/>
                      <a:pt x="18505" y="21600"/>
                    </a:cubicBezTo>
                    <a:cubicBezTo>
                      <a:pt x="18371" y="21600"/>
                      <a:pt x="18241" y="21428"/>
                      <a:pt x="18124" y="21128"/>
                    </a:cubicBezTo>
                    <a:cubicBezTo>
                      <a:pt x="18006" y="20784"/>
                      <a:pt x="17905" y="20355"/>
                      <a:pt x="17820" y="19711"/>
                    </a:cubicBezTo>
                    <a:cubicBezTo>
                      <a:pt x="17736" y="19109"/>
                      <a:pt x="17669" y="18336"/>
                      <a:pt x="17618" y="17435"/>
                    </a:cubicBezTo>
                    <a:cubicBezTo>
                      <a:pt x="17568" y="16533"/>
                      <a:pt x="17545" y="15502"/>
                      <a:pt x="17545" y="14386"/>
                    </a:cubicBezTo>
                    <a:cubicBezTo>
                      <a:pt x="17545" y="13183"/>
                      <a:pt x="17568" y="12110"/>
                      <a:pt x="17618" y="11165"/>
                    </a:cubicBezTo>
                    <a:cubicBezTo>
                      <a:pt x="17669" y="10220"/>
                      <a:pt x="17736" y="9404"/>
                      <a:pt x="17826" y="8760"/>
                    </a:cubicBezTo>
                    <a:cubicBezTo>
                      <a:pt x="17916" y="8116"/>
                      <a:pt x="18017" y="7601"/>
                      <a:pt x="18135" y="7257"/>
                    </a:cubicBezTo>
                    <a:cubicBezTo>
                      <a:pt x="18253" y="6914"/>
                      <a:pt x="18382" y="6742"/>
                      <a:pt x="18517" y="6742"/>
                    </a:cubicBezTo>
                    <a:cubicBezTo>
                      <a:pt x="18651" y="6742"/>
                      <a:pt x="18781" y="6914"/>
                      <a:pt x="18899" y="7214"/>
                    </a:cubicBezTo>
                    <a:cubicBezTo>
                      <a:pt x="19017" y="7515"/>
                      <a:pt x="19118" y="7987"/>
                      <a:pt x="19202" y="8631"/>
                    </a:cubicBezTo>
                    <a:cubicBezTo>
                      <a:pt x="19286" y="9233"/>
                      <a:pt x="19354" y="10006"/>
                      <a:pt x="19404" y="10907"/>
                    </a:cubicBezTo>
                    <a:cubicBezTo>
                      <a:pt x="19455" y="11809"/>
                      <a:pt x="19477" y="12883"/>
                      <a:pt x="19477" y="14085"/>
                    </a:cubicBezTo>
                    <a:close/>
                    <a:moveTo>
                      <a:pt x="18893" y="14214"/>
                    </a:moveTo>
                    <a:cubicBezTo>
                      <a:pt x="18893" y="13441"/>
                      <a:pt x="18882" y="12797"/>
                      <a:pt x="18865" y="12239"/>
                    </a:cubicBezTo>
                    <a:cubicBezTo>
                      <a:pt x="18842" y="11680"/>
                      <a:pt x="18814" y="11251"/>
                      <a:pt x="18781" y="10907"/>
                    </a:cubicBezTo>
                    <a:cubicBezTo>
                      <a:pt x="18747" y="10564"/>
                      <a:pt x="18702" y="10306"/>
                      <a:pt x="18657" y="10134"/>
                    </a:cubicBezTo>
                    <a:cubicBezTo>
                      <a:pt x="18612" y="9963"/>
                      <a:pt x="18562" y="9920"/>
                      <a:pt x="18517" y="9920"/>
                    </a:cubicBezTo>
                    <a:cubicBezTo>
                      <a:pt x="18466" y="9920"/>
                      <a:pt x="18421" y="10006"/>
                      <a:pt x="18376" y="10134"/>
                    </a:cubicBezTo>
                    <a:cubicBezTo>
                      <a:pt x="18331" y="10263"/>
                      <a:pt x="18292" y="10521"/>
                      <a:pt x="18258" y="10821"/>
                    </a:cubicBezTo>
                    <a:cubicBezTo>
                      <a:pt x="18225" y="11165"/>
                      <a:pt x="18197" y="11594"/>
                      <a:pt x="18174" y="12153"/>
                    </a:cubicBezTo>
                    <a:cubicBezTo>
                      <a:pt x="18152" y="12711"/>
                      <a:pt x="18146" y="13355"/>
                      <a:pt x="18146" y="14214"/>
                    </a:cubicBezTo>
                    <a:cubicBezTo>
                      <a:pt x="18146" y="15631"/>
                      <a:pt x="18185" y="16705"/>
                      <a:pt x="18264" y="17349"/>
                    </a:cubicBezTo>
                    <a:cubicBezTo>
                      <a:pt x="18343" y="18036"/>
                      <a:pt x="18432" y="18336"/>
                      <a:pt x="18528" y="18336"/>
                    </a:cubicBezTo>
                    <a:cubicBezTo>
                      <a:pt x="18578" y="18336"/>
                      <a:pt x="18623" y="18250"/>
                      <a:pt x="18668" y="18122"/>
                    </a:cubicBezTo>
                    <a:cubicBezTo>
                      <a:pt x="18713" y="17993"/>
                      <a:pt x="18753" y="17735"/>
                      <a:pt x="18786" y="17435"/>
                    </a:cubicBezTo>
                    <a:cubicBezTo>
                      <a:pt x="18820" y="17091"/>
                      <a:pt x="18848" y="16662"/>
                      <a:pt x="18871" y="16146"/>
                    </a:cubicBezTo>
                    <a:cubicBezTo>
                      <a:pt x="18882" y="15631"/>
                      <a:pt x="18893" y="14987"/>
                      <a:pt x="18893" y="14214"/>
                    </a:cubicBezTo>
                    <a:close/>
                    <a:moveTo>
                      <a:pt x="20404" y="21256"/>
                    </a:moveTo>
                    <a:lnTo>
                      <a:pt x="19831" y="21256"/>
                    </a:lnTo>
                    <a:lnTo>
                      <a:pt x="19831" y="7085"/>
                    </a:lnTo>
                    <a:lnTo>
                      <a:pt x="20275" y="7085"/>
                    </a:lnTo>
                    <a:lnTo>
                      <a:pt x="20342" y="8846"/>
                    </a:lnTo>
                    <a:cubicBezTo>
                      <a:pt x="20426" y="8202"/>
                      <a:pt x="20516" y="7687"/>
                      <a:pt x="20617" y="7300"/>
                    </a:cubicBezTo>
                    <a:cubicBezTo>
                      <a:pt x="20718" y="6914"/>
                      <a:pt x="20831" y="6742"/>
                      <a:pt x="20954" y="6742"/>
                    </a:cubicBezTo>
                    <a:cubicBezTo>
                      <a:pt x="21162" y="6742"/>
                      <a:pt x="21319" y="7171"/>
                      <a:pt x="21432" y="8030"/>
                    </a:cubicBezTo>
                    <a:cubicBezTo>
                      <a:pt x="21544" y="8889"/>
                      <a:pt x="21600" y="10177"/>
                      <a:pt x="21600" y="11852"/>
                    </a:cubicBezTo>
                    <a:lnTo>
                      <a:pt x="21600" y="21214"/>
                    </a:lnTo>
                    <a:lnTo>
                      <a:pt x="21027" y="21214"/>
                    </a:lnTo>
                    <a:lnTo>
                      <a:pt x="21027" y="12281"/>
                    </a:lnTo>
                    <a:cubicBezTo>
                      <a:pt x="21027" y="11594"/>
                      <a:pt x="21005" y="11036"/>
                      <a:pt x="20965" y="10650"/>
                    </a:cubicBezTo>
                    <a:cubicBezTo>
                      <a:pt x="20920" y="10263"/>
                      <a:pt x="20859" y="10048"/>
                      <a:pt x="20780" y="10048"/>
                    </a:cubicBezTo>
                    <a:cubicBezTo>
                      <a:pt x="20718" y="10048"/>
                      <a:pt x="20651" y="10177"/>
                      <a:pt x="20583" y="10478"/>
                    </a:cubicBezTo>
                    <a:cubicBezTo>
                      <a:pt x="20516" y="10736"/>
                      <a:pt x="20454" y="11122"/>
                      <a:pt x="20404" y="11551"/>
                    </a:cubicBezTo>
                    <a:lnTo>
                      <a:pt x="20404" y="21256"/>
                    </a:lnTo>
                    <a:close/>
                  </a:path>
                </a:pathLst>
              </a:custGeom>
              <a:solidFill>
                <a:srgbClr val="002033"/>
              </a:solidFill>
              <a:ln w="12700">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5A4ECCA2-E5CC-DD21-DA27-A85F4D398922}"/>
                  </a:ext>
                </a:extLst>
              </p:cNvPr>
              <p:cNvSpPr/>
              <p:nvPr userDrawn="1"/>
            </p:nvSpPr>
            <p:spPr>
              <a:xfrm>
                <a:off x="5032172" y="1021854"/>
                <a:ext cx="1051185" cy="549583"/>
              </a:xfrm>
              <a:custGeom>
                <a:avLst/>
                <a:gdLst/>
                <a:ahLst/>
                <a:cxnLst>
                  <a:cxn ang="0">
                    <a:pos x="wd2" y="hd2"/>
                  </a:cxn>
                  <a:cxn ang="5400000">
                    <a:pos x="wd2" y="hd2"/>
                  </a:cxn>
                  <a:cxn ang="10800000">
                    <a:pos x="wd2" y="hd2"/>
                  </a:cxn>
                  <a:cxn ang="16200000">
                    <a:pos x="wd2" y="hd2"/>
                  </a:cxn>
                </a:cxnLst>
                <a:rect l="0" t="0" r="r" b="b"/>
                <a:pathLst>
                  <a:path w="21600" h="21600" extrusionOk="0">
                    <a:moveTo>
                      <a:pt x="15954" y="0"/>
                    </a:moveTo>
                    <a:cubicBezTo>
                      <a:pt x="13287" y="0"/>
                      <a:pt x="11002" y="3514"/>
                      <a:pt x="10441" y="8443"/>
                    </a:cubicBezTo>
                    <a:cubicBezTo>
                      <a:pt x="9052" y="8229"/>
                      <a:pt x="6050" y="7757"/>
                      <a:pt x="5198" y="7671"/>
                    </a:cubicBezTo>
                    <a:cubicBezTo>
                      <a:pt x="5154" y="7671"/>
                      <a:pt x="5109" y="7671"/>
                      <a:pt x="5041" y="7671"/>
                    </a:cubicBezTo>
                    <a:cubicBezTo>
                      <a:pt x="4638" y="7671"/>
                      <a:pt x="4280" y="7886"/>
                      <a:pt x="4033" y="8357"/>
                    </a:cubicBezTo>
                    <a:cubicBezTo>
                      <a:pt x="3563" y="9214"/>
                      <a:pt x="3563" y="10457"/>
                      <a:pt x="3563" y="10843"/>
                    </a:cubicBezTo>
                    <a:cubicBezTo>
                      <a:pt x="3563" y="11271"/>
                      <a:pt x="3563" y="12514"/>
                      <a:pt x="4033" y="13329"/>
                    </a:cubicBezTo>
                    <a:cubicBezTo>
                      <a:pt x="4280" y="13800"/>
                      <a:pt x="4638" y="14014"/>
                      <a:pt x="5041" y="14014"/>
                    </a:cubicBezTo>
                    <a:cubicBezTo>
                      <a:pt x="5086" y="14014"/>
                      <a:pt x="5131" y="14014"/>
                      <a:pt x="5198" y="14014"/>
                    </a:cubicBezTo>
                    <a:cubicBezTo>
                      <a:pt x="5803" y="13929"/>
                      <a:pt x="7417" y="13714"/>
                      <a:pt x="8313" y="13543"/>
                    </a:cubicBezTo>
                    <a:lnTo>
                      <a:pt x="9657" y="13329"/>
                    </a:lnTo>
                    <a:cubicBezTo>
                      <a:pt x="9971" y="13286"/>
                      <a:pt x="10262" y="13243"/>
                      <a:pt x="10464" y="13200"/>
                    </a:cubicBezTo>
                    <a:cubicBezTo>
                      <a:pt x="11046" y="18043"/>
                      <a:pt x="13332" y="21557"/>
                      <a:pt x="15954" y="21557"/>
                    </a:cubicBezTo>
                    <a:cubicBezTo>
                      <a:pt x="19068" y="21557"/>
                      <a:pt x="21600" y="16714"/>
                      <a:pt x="21600" y="10757"/>
                    </a:cubicBezTo>
                    <a:cubicBezTo>
                      <a:pt x="21600" y="4843"/>
                      <a:pt x="19068" y="0"/>
                      <a:pt x="15954" y="0"/>
                    </a:cubicBezTo>
                    <a:close/>
                    <a:moveTo>
                      <a:pt x="15954" y="17229"/>
                    </a:moveTo>
                    <a:cubicBezTo>
                      <a:pt x="14094" y="17229"/>
                      <a:pt x="12593" y="14357"/>
                      <a:pt x="12593" y="10800"/>
                    </a:cubicBezTo>
                    <a:cubicBezTo>
                      <a:pt x="12593" y="7243"/>
                      <a:pt x="14094" y="4371"/>
                      <a:pt x="15954" y="4371"/>
                    </a:cubicBezTo>
                    <a:cubicBezTo>
                      <a:pt x="17813" y="4371"/>
                      <a:pt x="19315" y="7243"/>
                      <a:pt x="19315" y="10800"/>
                    </a:cubicBezTo>
                    <a:cubicBezTo>
                      <a:pt x="19315" y="14357"/>
                      <a:pt x="17813" y="17229"/>
                      <a:pt x="15954" y="17229"/>
                    </a:cubicBezTo>
                    <a:close/>
                    <a:moveTo>
                      <a:pt x="9007" y="15514"/>
                    </a:moveTo>
                    <a:lnTo>
                      <a:pt x="9007" y="20014"/>
                    </a:lnTo>
                    <a:cubicBezTo>
                      <a:pt x="8627" y="20443"/>
                      <a:pt x="8134" y="20786"/>
                      <a:pt x="7506" y="21129"/>
                    </a:cubicBezTo>
                    <a:cubicBezTo>
                      <a:pt x="6879" y="21429"/>
                      <a:pt x="6207" y="21600"/>
                      <a:pt x="5467" y="21600"/>
                    </a:cubicBezTo>
                    <a:cubicBezTo>
                      <a:pt x="4324" y="21600"/>
                      <a:pt x="3339" y="21171"/>
                      <a:pt x="2532" y="20271"/>
                    </a:cubicBezTo>
                    <a:cubicBezTo>
                      <a:pt x="1725" y="19371"/>
                      <a:pt x="1098" y="18129"/>
                      <a:pt x="650" y="16500"/>
                    </a:cubicBezTo>
                    <a:cubicBezTo>
                      <a:pt x="224" y="14871"/>
                      <a:pt x="0" y="12986"/>
                      <a:pt x="0" y="10800"/>
                    </a:cubicBezTo>
                    <a:cubicBezTo>
                      <a:pt x="0" y="8657"/>
                      <a:pt x="246" y="6729"/>
                      <a:pt x="717" y="5143"/>
                    </a:cubicBezTo>
                    <a:cubicBezTo>
                      <a:pt x="1210" y="3514"/>
                      <a:pt x="1860" y="2271"/>
                      <a:pt x="2711" y="1371"/>
                    </a:cubicBezTo>
                    <a:cubicBezTo>
                      <a:pt x="3563" y="471"/>
                      <a:pt x="4549" y="43"/>
                      <a:pt x="5646" y="43"/>
                    </a:cubicBezTo>
                    <a:cubicBezTo>
                      <a:pt x="6229" y="43"/>
                      <a:pt x="6767" y="171"/>
                      <a:pt x="7282" y="386"/>
                    </a:cubicBezTo>
                    <a:cubicBezTo>
                      <a:pt x="7798" y="600"/>
                      <a:pt x="8246" y="900"/>
                      <a:pt x="8627" y="1243"/>
                    </a:cubicBezTo>
                    <a:lnTo>
                      <a:pt x="8402" y="4843"/>
                    </a:lnTo>
                    <a:cubicBezTo>
                      <a:pt x="8022" y="4500"/>
                      <a:pt x="7596" y="4200"/>
                      <a:pt x="7125" y="3986"/>
                    </a:cubicBezTo>
                    <a:cubicBezTo>
                      <a:pt x="6655" y="3771"/>
                      <a:pt x="6162" y="3643"/>
                      <a:pt x="5624" y="3643"/>
                    </a:cubicBezTo>
                    <a:cubicBezTo>
                      <a:pt x="4817" y="3643"/>
                      <a:pt x="4168" y="3943"/>
                      <a:pt x="3630" y="4586"/>
                    </a:cubicBezTo>
                    <a:cubicBezTo>
                      <a:pt x="3115" y="5186"/>
                      <a:pt x="2734" y="6043"/>
                      <a:pt x="2487" y="7114"/>
                    </a:cubicBezTo>
                    <a:cubicBezTo>
                      <a:pt x="2241" y="8186"/>
                      <a:pt x="2106" y="9386"/>
                      <a:pt x="2106" y="10714"/>
                    </a:cubicBezTo>
                    <a:cubicBezTo>
                      <a:pt x="2106" y="12129"/>
                      <a:pt x="2241" y="13371"/>
                      <a:pt x="2487" y="14443"/>
                    </a:cubicBezTo>
                    <a:cubicBezTo>
                      <a:pt x="2734" y="15514"/>
                      <a:pt x="3115" y="16371"/>
                      <a:pt x="3607" y="17014"/>
                    </a:cubicBezTo>
                    <a:cubicBezTo>
                      <a:pt x="4100" y="17614"/>
                      <a:pt x="4728" y="17957"/>
                      <a:pt x="5490" y="17957"/>
                    </a:cubicBezTo>
                    <a:cubicBezTo>
                      <a:pt x="5714" y="17957"/>
                      <a:pt x="5960" y="17914"/>
                      <a:pt x="6207" y="17871"/>
                    </a:cubicBezTo>
                    <a:cubicBezTo>
                      <a:pt x="6453" y="17829"/>
                      <a:pt x="6722" y="17743"/>
                      <a:pt x="6968" y="17614"/>
                    </a:cubicBezTo>
                    <a:lnTo>
                      <a:pt x="6968" y="15814"/>
                    </a:lnTo>
                    <a:cubicBezTo>
                      <a:pt x="7439" y="15729"/>
                      <a:pt x="7887" y="15686"/>
                      <a:pt x="8246" y="15643"/>
                    </a:cubicBezTo>
                    <a:lnTo>
                      <a:pt x="9007" y="15514"/>
                    </a:lnTo>
                    <a:close/>
                  </a:path>
                </a:pathLst>
              </a:custGeom>
              <a:solidFill>
                <a:srgbClr val="008C58"/>
              </a:solidFill>
              <a:ln w="12700">
                <a:miter lim="400000"/>
              </a:ln>
            </p:spPr>
            <p:txBody>
              <a:bodyPr lIns="38100" tIns="38100" rIns="38100" bIns="38100" anchor="ctr"/>
              <a:lstStyle/>
              <a:p>
                <a:pPr>
                  <a:defRPr sz="3000">
                    <a:solidFill>
                      <a:srgbClr val="FFFFFF"/>
                    </a:solidFill>
                  </a:defRPr>
                </a:pPr>
                <a:endParaRPr dirty="0"/>
              </a:p>
            </p:txBody>
          </p:sp>
        </p:grpSp>
      </p:grpSp>
      <p:sp>
        <p:nvSpPr>
          <p:cNvPr id="14" name="Rectangle 13">
            <a:extLst>
              <a:ext uri="{FF2B5EF4-FFF2-40B4-BE49-F238E27FC236}">
                <a16:creationId xmlns:a16="http://schemas.microsoft.com/office/drawing/2014/main" id="{F65537A9-36A4-C362-0176-D7BC8A6F38F7}"/>
              </a:ext>
            </a:extLst>
          </p:cNvPr>
          <p:cNvSpPr/>
          <p:nvPr userDrawn="1"/>
        </p:nvSpPr>
        <p:spPr>
          <a:xfrm>
            <a:off x="-12701" y="6959601"/>
            <a:ext cx="1603901" cy="276999"/>
          </a:xfrm>
          <a:prstGeom prst="rect">
            <a:avLst/>
          </a:prstGeom>
        </p:spPr>
        <p:txBody>
          <a:bodyPr wrap="none">
            <a:spAutoFit/>
          </a:bodyPr>
          <a:lstStyle/>
          <a:p>
            <a:r>
              <a:rPr lang="en-US" sz="1200" b="0" i="0" dirty="0">
                <a:solidFill>
                  <a:srgbClr val="008C58"/>
                </a:solidFill>
                <a:effectLst/>
                <a:latin typeface="+mn-lt"/>
              </a:rPr>
              <a:t>© </a:t>
            </a:r>
            <a:r>
              <a:rPr lang="en-US" sz="1200" b="0" i="0" u="none" strike="noStrike" dirty="0">
                <a:solidFill>
                  <a:srgbClr val="008C58"/>
                </a:solidFill>
                <a:effectLst/>
                <a:latin typeface="+mn-lt"/>
                <a:hlinkClick r:id="rId3" tooltip="PresentationGo!">
                  <a:extLst>
                    <a:ext uri="{A12FA001-AC4F-418D-AE19-62706E023703}">
                      <ahyp:hlinkClr xmlns:ahyp="http://schemas.microsoft.com/office/drawing/2018/hyperlinkcolor" xmlns="" val="tx"/>
                    </a:ext>
                  </a:extLst>
                </a:hlinkClick>
              </a:rPr>
              <a:t>presentationgo.com</a:t>
            </a:r>
            <a:endParaRPr lang="en-US" sz="1200" dirty="0">
              <a:solidFill>
                <a:srgbClr val="008C58"/>
              </a:solidFill>
              <a:latin typeface="+mn-lt"/>
            </a:endParaRPr>
          </a:p>
        </p:txBody>
      </p:sp>
    </p:spTree>
    <p:extLst>
      <p:ext uri="{BB962C8B-B14F-4D97-AF65-F5344CB8AC3E}">
        <p14:creationId xmlns:p14="http://schemas.microsoft.com/office/powerpoint/2010/main" val="2868556160"/>
      </p:ext>
    </p:extLst>
  </p:cSld>
  <p:clrMap bg1="lt1" tx1="dk1" bg2="lt2" tx2="dk2" accent1="accent1" accent2="accent2" accent3="accent3" accent4="accent4" accent5="accent5" accent6="accent6" hlink="hlink" folHlink="folHlink"/>
  <p:sldLayoutIdLst>
    <p:sldLayoutId id="2147483750" r:id="rId1"/>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5699184" y="3174523"/>
            <a:ext cx="5654616" cy="968648"/>
          </a:xfrm>
          <a:noFill/>
        </p:spPr>
        <p:txBody>
          <a:bodyPr>
            <a:noAutofit/>
          </a:bodyPr>
          <a:lstStyle/>
          <a:p>
            <a:r>
              <a:rPr lang="en-US" sz="4800" dirty="0" smtClean="0"/>
              <a:t>THE </a:t>
            </a:r>
            <a:r>
              <a:rPr lang="en-US" sz="4800" dirty="0"/>
              <a:t>15 </a:t>
            </a:r>
            <a:r>
              <a:rPr lang="en-US" sz="4800" dirty="0" smtClean="0"/>
              <a:t>PUZZLE</a:t>
            </a:r>
            <a:endParaRPr lang="en-US" sz="4800"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a:t>
            </a:fld>
            <a:endParaRPr lang="en-US"/>
          </a:p>
        </p:txBody>
      </p:sp>
      <p:sp>
        <p:nvSpPr>
          <p:cNvPr id="7" name="Subtitle 6"/>
          <p:cNvSpPr>
            <a:spLocks noGrp="1"/>
          </p:cNvSpPr>
          <p:nvPr>
            <p:ph type="subTitle" idx="1"/>
          </p:nvPr>
        </p:nvSpPr>
        <p:spPr>
          <a:xfrm>
            <a:off x="6144738" y="4143171"/>
            <a:ext cx="5209062" cy="976628"/>
          </a:xfrm>
        </p:spPr>
        <p:txBody>
          <a:bodyPr>
            <a:normAutofit/>
          </a:bodyPr>
          <a:lstStyle/>
          <a:p>
            <a:r>
              <a:rPr lang="en-US" dirty="0" smtClean="0"/>
              <a:t>By Group 9</a:t>
            </a:r>
            <a:endParaRPr lang="en-US" dirty="0"/>
          </a:p>
        </p:txBody>
      </p:sp>
    </p:spTree>
    <p:extLst>
      <p:ext uri="{BB962C8B-B14F-4D97-AF65-F5344CB8AC3E}">
        <p14:creationId xmlns:p14="http://schemas.microsoft.com/office/powerpoint/2010/main" val="417488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631" y="1624806"/>
            <a:ext cx="3762375" cy="4552950"/>
          </a:xfrm>
          <a:prstGeom prst="rect">
            <a:avLst/>
          </a:prstGeom>
        </p:spPr>
      </p:pic>
      <p:sp>
        <p:nvSpPr>
          <p:cNvPr id="8" name="Title 1"/>
          <p:cNvSpPr txBox="1">
            <a:spLocks/>
          </p:cNvSpPr>
          <p:nvPr/>
        </p:nvSpPr>
        <p:spPr>
          <a:xfrm>
            <a:off x="1276711" y="365125"/>
            <a:ext cx="5684808" cy="1035170"/>
          </a:xfrm>
          <a:prstGeom prst="rect">
            <a:avLst/>
          </a:prstGeom>
          <a:no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pPr algn="ctr"/>
            <a:r>
              <a:rPr lang="en-US" sz="4800" dirty="0" smtClean="0"/>
              <a:t>A* Search – Initial State</a:t>
            </a:r>
            <a:endParaRPr lang="en-US" sz="4800" dirty="0"/>
          </a:p>
        </p:txBody>
      </p:sp>
    </p:spTree>
    <p:extLst>
      <p:ext uri="{BB962C8B-B14F-4D97-AF65-F5344CB8AC3E}">
        <p14:creationId xmlns:p14="http://schemas.microsoft.com/office/powerpoint/2010/main" val="2097594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Complexity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47938508"/>
              </p:ext>
            </p:extLst>
          </p:nvPr>
        </p:nvGraphicFramePr>
        <p:xfrm>
          <a:off x="838200" y="4420873"/>
          <a:ext cx="5943600" cy="1410716"/>
        </p:xfrm>
        <a:graphic>
          <a:graphicData uri="http://schemas.openxmlformats.org/drawingml/2006/table">
            <a:tbl>
              <a:tblPr>
                <a:tableStyleId>{5C22544A-7EE6-4342-B048-85BDC9FD1C3A}</a:tableStyleId>
              </a:tblPr>
              <a:tblGrid>
                <a:gridCol w="2971800">
                  <a:extLst>
                    <a:ext uri="{9D8B030D-6E8A-4147-A177-3AD203B41FA5}">
                      <a16:colId xmlns:a16="http://schemas.microsoft.com/office/drawing/2014/main" val="48457455"/>
                    </a:ext>
                  </a:extLst>
                </a:gridCol>
                <a:gridCol w="2971800">
                  <a:extLst>
                    <a:ext uri="{9D8B030D-6E8A-4147-A177-3AD203B41FA5}">
                      <a16:colId xmlns:a16="http://schemas.microsoft.com/office/drawing/2014/main" val="2324084126"/>
                    </a:ext>
                  </a:extLst>
                </a:gridCol>
              </a:tblGrid>
              <a:tr h="0">
                <a:tc>
                  <a:txBody>
                    <a:bodyPr/>
                    <a:lstStyle/>
                    <a:p>
                      <a:pPr>
                        <a:lnSpc>
                          <a:spcPct val="115000"/>
                        </a:lnSpc>
                        <a:spcAft>
                          <a:spcPts val="0"/>
                        </a:spcAft>
                      </a:pPr>
                      <a:r>
                        <a:rPr lang="en-US" sz="1100" dirty="0">
                          <a:effectLst/>
                        </a:rPr>
                        <a:t>Memory Efficient: Uses linear space O(</a:t>
                      </a:r>
                      <a:r>
                        <a:rPr lang="en-US" sz="1100" dirty="0" err="1">
                          <a:effectLst/>
                        </a:rPr>
                        <a:t>bd</a:t>
                      </a:r>
                      <a:r>
                        <a:rPr lang="en-US" sz="1100" dirty="0">
                          <a:effectLst/>
                        </a:rPr>
                        <a:t>), making it practical for deep searches where</a:t>
                      </a:r>
                      <a:endParaRPr lang="en-US" sz="1100" dirty="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US" sz="1100">
                          <a:effectLst/>
                        </a:rPr>
                        <a:t>Limited Scaling: Without pruning or depth-limiting, the stack can still grow excessively in unstructured state spaces.</a:t>
                      </a:r>
                      <a:endParaRPr lang="en-US" sz="11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116545548"/>
                  </a:ext>
                </a:extLst>
              </a:tr>
              <a:tr h="0">
                <a:tc>
                  <a:txBody>
                    <a:bodyPr/>
                    <a:lstStyle/>
                    <a:p>
                      <a:pPr>
                        <a:lnSpc>
                          <a:spcPct val="115000"/>
                        </a:lnSpc>
                        <a:spcAft>
                          <a:spcPts val="0"/>
                        </a:spcAft>
                      </a:pPr>
                      <a:r>
                        <a:rPr lang="en-US" sz="1100">
                          <a:effectLst/>
                        </a:rPr>
                        <a:t>Fast "Lucky" Find: If a solution exists on the first path explored, DFS can find it much faster than BFS.</a:t>
                      </a:r>
                      <a:endParaRPr lang="en-US" sz="1100">
                        <a:effectLst/>
                        <a:latin typeface="Arial" panose="020B0604020202020204" pitchFamily="34" charset="0"/>
                        <a:ea typeface="Arial" panose="020B0604020202020204" pitchFamily="34" charset="0"/>
                      </a:endParaRPr>
                    </a:p>
                  </a:txBody>
                  <a:tcPr marL="63500" marR="63500" marT="63500" marB="63500"/>
                </a:tc>
                <a:tc>
                  <a:txBody>
                    <a:bodyPr/>
                    <a:lstStyle/>
                    <a:p>
                      <a:pPr>
                        <a:lnSpc>
                          <a:spcPct val="115000"/>
                        </a:lnSpc>
                        <a:spcAft>
                          <a:spcPts val="0"/>
                        </a:spcAft>
                      </a:pPr>
                      <a:r>
                        <a:rPr lang="en-US" sz="1100" dirty="0">
                          <a:effectLst/>
                        </a:rPr>
                        <a:t>Time Inefficient: Can waste hours exploring "blind alleys" or deep, unproductive paths that don't lead to the goal.</a:t>
                      </a:r>
                      <a:endParaRPr lang="en-US" sz="11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4222461850"/>
                  </a:ext>
                </a:extLst>
              </a:tr>
            </a:tbl>
          </a:graphicData>
        </a:graphic>
      </p:graphicFrame>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11</a:t>
            </a:fld>
            <a:endParaRPr lang="en-US"/>
          </a:p>
        </p:txBody>
      </p:sp>
      <p:sp>
        <p:nvSpPr>
          <p:cNvPr id="8" name="Rectangle 1"/>
          <p:cNvSpPr>
            <a:spLocks noChangeArrowheads="1"/>
          </p:cNvSpPr>
          <p:nvPr/>
        </p:nvSpPr>
        <p:spPr bwMode="auto">
          <a:xfrm>
            <a:off x="838200" y="1108627"/>
            <a:ext cx="6780362"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bg1"/>
                </a:solidFill>
                <a:effectLst/>
                <a:ea typeface="Arial" panose="020B0604020202020204" pitchFamily="34" charset="0"/>
              </a:rPr>
              <a:t>Time complexity O(</a:t>
            </a:r>
            <a:r>
              <a:rPr kumimoji="0" lang="en-US" altLang="en-US" sz="1600" b="1" i="0" u="none" strike="noStrike" cap="none" normalizeH="0" baseline="0" dirty="0" err="1" smtClean="0">
                <a:ln>
                  <a:noFill/>
                </a:ln>
                <a:solidFill>
                  <a:schemeClr val="bg1"/>
                </a:solidFill>
                <a:effectLst/>
                <a:ea typeface="Arial" panose="020B0604020202020204" pitchFamily="34" charset="0"/>
              </a:rPr>
              <a:t>b^d</a:t>
            </a:r>
            <a:r>
              <a:rPr kumimoji="0" lang="en-US" altLang="en-US" sz="1600" b="1" i="0" u="none" strike="noStrike" cap="none" normalizeH="0" baseline="0" dirty="0" smtClean="0">
                <a:ln>
                  <a:noFill/>
                </a:ln>
                <a:solidFill>
                  <a:schemeClr val="bg1"/>
                </a:solidFill>
                <a:effectLst/>
                <a:ea typeface="Arial" panose="020B0604020202020204" pitchFamily="34" charset="0"/>
              </a:rPr>
              <a:t>)</a:t>
            </a:r>
            <a:r>
              <a:rPr kumimoji="0" lang="en-US" altLang="en-US" sz="1600" b="0" i="0" u="none" strike="noStrike" cap="none" normalizeH="0" baseline="0" dirty="0" smtClean="0">
                <a:ln>
                  <a:noFill/>
                </a:ln>
                <a:solidFill>
                  <a:schemeClr val="bg1"/>
                </a:solidFill>
                <a:effectLst/>
                <a:ea typeface="Arial" panose="020B0604020202020204" pitchFamily="34" charset="0"/>
              </a:rPr>
              <a:t/>
            </a:r>
            <a:br>
              <a:rPr kumimoji="0" lang="en-US" altLang="en-US" sz="1600" b="0" i="0" u="none" strike="noStrike" cap="none" normalizeH="0" baseline="0" dirty="0" smtClean="0">
                <a:ln>
                  <a:noFill/>
                </a:ln>
                <a:solidFill>
                  <a:schemeClr val="bg1"/>
                </a:solidFill>
                <a:effectLst/>
                <a:ea typeface="Arial" panose="020B0604020202020204" pitchFamily="34" charset="0"/>
              </a:rPr>
            </a:br>
            <a:r>
              <a:rPr kumimoji="0" lang="en-US" altLang="en-US" sz="1600" b="1" i="0" u="none" strike="noStrike" cap="none" normalizeH="0" baseline="0" dirty="0" smtClean="0">
                <a:ln>
                  <a:noFill/>
                </a:ln>
                <a:solidFill>
                  <a:schemeClr val="bg1"/>
                </a:solidFill>
                <a:effectLst/>
                <a:ea typeface="Arial" panose="020B0604020202020204" pitchFamily="34" charset="0"/>
              </a:rPr>
              <a:t>Branching factor(b):</a:t>
            </a:r>
            <a:r>
              <a:rPr kumimoji="0" lang="en-US" altLang="en-US" sz="1600" b="0" i="0" u="none" strike="noStrike" cap="none" normalizeH="0" baseline="0" dirty="0" smtClean="0">
                <a:ln>
                  <a:noFill/>
                </a:ln>
                <a:solidFill>
                  <a:schemeClr val="bg1"/>
                </a:solidFill>
                <a:effectLst/>
                <a:ea typeface="Arial" panose="020B0604020202020204" pitchFamily="34" charset="0"/>
              </a:rPr>
              <a:t> In a 15-puzzle, this is the number of possible moves from any state (typically between 2 and 4, averaging around 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bg1"/>
                </a:solidFill>
                <a:effectLst/>
                <a:ea typeface="Arial" panose="020B0604020202020204" pitchFamily="34" charset="0"/>
              </a:rPr>
              <a:t>Depth(d):</a:t>
            </a:r>
            <a:r>
              <a:rPr kumimoji="0" lang="en-US" altLang="en-US" sz="1600" b="0" i="0" u="none" strike="noStrike" cap="none" normalizeH="0" baseline="0" dirty="0" smtClean="0">
                <a:ln>
                  <a:noFill/>
                </a:ln>
                <a:solidFill>
                  <a:schemeClr val="bg1"/>
                </a:solidFill>
                <a:effectLst/>
                <a:ea typeface="Arial" panose="020B0604020202020204" pitchFamily="34" charset="0"/>
              </a:rPr>
              <a:t> This is the depth of the search. In the worst case, DFS explores every node down to a specified depth limit. Without a limit, it can explore paths much longer than the optimal solution, which can reach up to 80 moves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bg1"/>
                </a:solidFill>
                <a:effectLst/>
                <a:ea typeface="Arial" panose="020B0604020202020204" pitchFamily="34" charset="0"/>
              </a:rPr>
              <a:t>Space complexity O(b*d)</a:t>
            </a: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ea typeface="Arial" panose="020B0604020202020204" pitchFamily="34" charset="0"/>
              </a:rPr>
              <a:t>This complexity accounts for the frontier (the stack of nodes waiting to be explored). For every level d of the search tree, you must store the b children of the current node.</a:t>
            </a: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ea typeface="Arial" panose="020B0604020202020204" pitchFamily="34" charset="0"/>
              </a:rPr>
              <a:t> </a:t>
            </a:r>
            <a:endParaRPr kumimoji="0" lang="en-US" altLang="en-US" sz="16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115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52709" cy="1088118"/>
          </a:xfrm>
        </p:spPr>
        <p:txBody>
          <a:bodyPr>
            <a:normAutofit fontScale="90000"/>
          </a:bodyPr>
          <a:lstStyle/>
          <a:p>
            <a:pPr algn="ctr"/>
            <a:r>
              <a:rPr lang="en-US" dirty="0"/>
              <a:t>Depth-First Search (DFS) </a:t>
            </a:r>
            <a:r>
              <a:rPr lang="en-US" dirty="0" smtClean="0"/>
              <a:t>–</a:t>
            </a:r>
            <a:br>
              <a:rPr lang="en-US" dirty="0" smtClean="0"/>
            </a:br>
            <a:r>
              <a:rPr lang="en-US" dirty="0" smtClean="0"/>
              <a:t> </a:t>
            </a:r>
            <a:r>
              <a:rPr lang="en-US" dirty="0"/>
              <a:t>Time Complexity</a:t>
            </a:r>
            <a:br>
              <a:rPr lang="en-US" dirty="0"/>
            </a:br>
            <a:endParaRPr lang="en-US" dirty="0"/>
          </a:p>
        </p:txBody>
      </p:sp>
      <p:sp>
        <p:nvSpPr>
          <p:cNvPr id="3" name="Content Placeholder 2"/>
          <p:cNvSpPr>
            <a:spLocks noGrp="1"/>
          </p:cNvSpPr>
          <p:nvPr>
            <p:ph idx="1"/>
          </p:nvPr>
        </p:nvSpPr>
        <p:spPr>
          <a:xfrm>
            <a:off x="838200" y="1600199"/>
            <a:ext cx="8361218" cy="4601817"/>
          </a:xfrm>
        </p:spPr>
        <p:txBody>
          <a:bodyPr>
            <a:noAutofit/>
          </a:bodyPr>
          <a:lstStyle/>
          <a:p>
            <a:r>
              <a:rPr lang="en-US" sz="2400" dirty="0"/>
              <a:t>DFS explores one sequence of moves completely before backtracking</a:t>
            </a:r>
          </a:p>
          <a:p>
            <a:r>
              <a:rPr lang="en-US" sz="2400" dirty="0"/>
              <a:t>It does not check if a move is the best option before continuing</a:t>
            </a:r>
          </a:p>
          <a:p>
            <a:r>
              <a:rPr lang="en-US" sz="2400" dirty="0"/>
              <a:t>Many incorrect paths may be explored before reaching the goal</a:t>
            </a:r>
          </a:p>
          <a:p>
            <a:r>
              <a:rPr lang="en-US" sz="2400" dirty="0"/>
              <a:t>Time complexity: O(bᵈ)</a:t>
            </a:r>
          </a:p>
          <a:p>
            <a:pPr marL="0" indent="0">
              <a:buNone/>
            </a:pPr>
            <a:r>
              <a:rPr lang="en-US" sz="2400" dirty="0" smtClean="0"/>
              <a:t>         b </a:t>
            </a:r>
            <a:r>
              <a:rPr lang="en-US" sz="2400" dirty="0"/>
              <a:t>= number of possible moves at each step</a:t>
            </a:r>
          </a:p>
          <a:p>
            <a:pPr marL="0" indent="0">
              <a:buNone/>
            </a:pPr>
            <a:r>
              <a:rPr lang="en-US" sz="2400" dirty="0" smtClean="0"/>
              <a:t>         d </a:t>
            </a:r>
            <a:r>
              <a:rPr lang="en-US" sz="2400" dirty="0"/>
              <a:t>= depth of the solution</a:t>
            </a:r>
          </a:p>
          <a:p>
            <a:r>
              <a:rPr lang="en-US" sz="2400" dirty="0"/>
              <a:t>As puzzle difficulty increases, solving time also increases</a:t>
            </a:r>
          </a:p>
          <a:p>
            <a:pPr marL="0" indent="0">
              <a:buNone/>
            </a:pPr>
            <a:endParaRPr lang="en-US" sz="2400"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12</a:t>
            </a:fld>
            <a:endParaRPr lang="en-US"/>
          </a:p>
        </p:txBody>
      </p:sp>
    </p:spTree>
    <p:extLst>
      <p:ext uri="{BB962C8B-B14F-4D97-AF65-F5344CB8AC3E}">
        <p14:creationId xmlns:p14="http://schemas.microsoft.com/office/powerpoint/2010/main" val="5539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Space Complexity</a:t>
            </a:r>
          </a:p>
        </p:txBody>
      </p:sp>
      <p:sp>
        <p:nvSpPr>
          <p:cNvPr id="3" name="Content Placeholder 2"/>
          <p:cNvSpPr>
            <a:spLocks noGrp="1"/>
          </p:cNvSpPr>
          <p:nvPr>
            <p:ph idx="1"/>
          </p:nvPr>
        </p:nvSpPr>
        <p:spPr>
          <a:xfrm>
            <a:off x="2209800" y="1754533"/>
            <a:ext cx="8302127" cy="4601817"/>
          </a:xfrm>
        </p:spPr>
        <p:txBody>
          <a:bodyPr/>
          <a:lstStyle/>
          <a:p>
            <a:pPr marL="0" indent="0">
              <a:buNone/>
            </a:pPr>
            <a:r>
              <a:rPr lang="en-US" dirty="0"/>
              <a:t>	</a:t>
            </a:r>
            <a:r>
              <a:rPr lang="en-US" dirty="0" smtClean="0"/>
              <a:t>•DFS </a:t>
            </a:r>
            <a:r>
              <a:rPr lang="en-US" dirty="0"/>
              <a:t>stores only the current path being explored</a:t>
            </a:r>
          </a:p>
          <a:p>
            <a:pPr marL="0" indent="0">
              <a:buNone/>
            </a:pPr>
            <a:r>
              <a:rPr lang="en-US" dirty="0"/>
              <a:t>	</a:t>
            </a:r>
            <a:r>
              <a:rPr lang="en-US" dirty="0" smtClean="0"/>
              <a:t>•It </a:t>
            </a:r>
            <a:r>
              <a:rPr lang="en-US" dirty="0"/>
              <a:t>does not store all possible puzzle states</a:t>
            </a:r>
          </a:p>
          <a:p>
            <a:pPr marL="0" indent="0">
              <a:buNone/>
            </a:pPr>
            <a:r>
              <a:rPr lang="en-US" dirty="0"/>
              <a:t>	</a:t>
            </a:r>
            <a:r>
              <a:rPr lang="en-US" dirty="0" smtClean="0"/>
              <a:t>•Space </a:t>
            </a:r>
            <a:r>
              <a:rPr lang="en-US" dirty="0"/>
              <a:t>complexity: O(b × d)</a:t>
            </a:r>
          </a:p>
          <a:p>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13</a:t>
            </a:fld>
            <a:endParaRPr lang="en-US"/>
          </a:p>
        </p:txBody>
      </p:sp>
    </p:spTree>
    <p:extLst>
      <p:ext uri="{BB962C8B-B14F-4D97-AF65-F5344CB8AC3E}">
        <p14:creationId xmlns:p14="http://schemas.microsoft.com/office/powerpoint/2010/main" val="76128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284" y="365126"/>
            <a:ext cx="10102516" cy="1088118"/>
          </a:xfrm>
        </p:spPr>
        <p:txBody>
          <a:bodyPr>
            <a:normAutofit/>
          </a:bodyPr>
          <a:lstStyle/>
          <a:p>
            <a:r>
              <a:rPr lang="en-US" dirty="0" smtClean="0"/>
              <a:t>A* Middle Moves(</a:t>
            </a:r>
            <a:r>
              <a:rPr lang="en-US" i="1" dirty="0"/>
              <a:t>How A Chooses Its </a:t>
            </a:r>
            <a:r>
              <a:rPr lang="en-US" i="1" dirty="0" smtClean="0"/>
              <a:t>Path)</a:t>
            </a:r>
            <a:endParaRPr lang="en-US" dirty="0"/>
          </a:p>
        </p:txBody>
      </p:sp>
      <p:sp>
        <p:nvSpPr>
          <p:cNvPr id="3" name="Content Placeholder 2"/>
          <p:cNvSpPr>
            <a:spLocks noGrp="1"/>
          </p:cNvSpPr>
          <p:nvPr>
            <p:ph idx="1"/>
          </p:nvPr>
        </p:nvSpPr>
        <p:spPr>
          <a:xfrm>
            <a:off x="3051672" y="1600200"/>
            <a:ext cx="8558437" cy="4371109"/>
          </a:xfrm>
        </p:spPr>
        <p:txBody>
          <a:bodyPr>
            <a:normAutofit fontScale="85000" lnSpcReduction="20000"/>
          </a:bodyPr>
          <a:lstStyle/>
          <a:p>
            <a:pPr marL="0" indent="0">
              <a:buNone/>
            </a:pPr>
            <a:r>
              <a:rPr lang="en-US" dirty="0"/>
              <a:t>Unlike DFS, which goes deep down one path, A* is a guided search. It doesn't just try moves at random</a:t>
            </a:r>
            <a:r>
              <a:rPr lang="en-US" dirty="0" smtClean="0"/>
              <a:t>.</a:t>
            </a:r>
            <a:endParaRPr lang="en-US" dirty="0"/>
          </a:p>
          <a:p>
            <a:pPr marL="0" indent="0">
              <a:buNone/>
            </a:pPr>
            <a:r>
              <a:rPr lang="en-US" dirty="0"/>
              <a:t>For every possible move, A* calculates a score using this formula:</a:t>
            </a:r>
          </a:p>
          <a:p>
            <a:pPr marL="0" indent="0">
              <a:buNone/>
            </a:pPr>
            <a:r>
              <a:rPr lang="en-US" dirty="0"/>
              <a:t>-f(n) = g(n) + </a:t>
            </a:r>
            <a:r>
              <a:rPr lang="en-US" dirty="0" smtClean="0"/>
              <a:t>h(n) </a:t>
            </a:r>
          </a:p>
          <a:p>
            <a:pPr marL="0" indent="0">
              <a:buNone/>
            </a:pPr>
            <a:r>
              <a:rPr lang="en-US" dirty="0" smtClean="0"/>
              <a:t>-</a:t>
            </a:r>
            <a:r>
              <a:rPr lang="en-US" dirty="0"/>
              <a:t>g(n) (Cost So Far): The number of moves already taken from the start to reach this state</a:t>
            </a:r>
            <a:r>
              <a:rPr lang="en-US" dirty="0" smtClean="0"/>
              <a:t>.</a:t>
            </a:r>
            <a:endParaRPr lang="en-US" dirty="0"/>
          </a:p>
          <a:p>
            <a:pPr marL="0" indent="0">
              <a:buNone/>
            </a:pPr>
            <a:r>
              <a:rPr lang="en-US" dirty="0"/>
              <a:t>-h(n) (Heuristic - Estimated Cost to Go): An educated guess of the moves needed to reach the goal. We use the Manhattan Distance</a:t>
            </a:r>
            <a:r>
              <a:rPr lang="en-US" dirty="0" smtClean="0"/>
              <a:t>.</a:t>
            </a:r>
            <a:endParaRPr lang="en-US" dirty="0"/>
          </a:p>
          <a:p>
            <a:pPr marL="0" indent="0">
              <a:buNone/>
            </a:pPr>
            <a:r>
              <a:rPr lang="en-US" dirty="0"/>
              <a:t>-f(n) (Total Estimated Cost): The sum. A* always expands the state with the lowest f(n) score first.</a:t>
            </a:r>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14</a:t>
            </a:fld>
            <a:endParaRPr lang="en-US"/>
          </a:p>
        </p:txBody>
      </p:sp>
    </p:spTree>
    <p:extLst>
      <p:ext uri="{BB962C8B-B14F-4D97-AF65-F5344CB8AC3E}">
        <p14:creationId xmlns:p14="http://schemas.microsoft.com/office/powerpoint/2010/main" val="1695291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Manhattan Distance Heuristic</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This is our "educated guess." For each numbered tile</a:t>
            </a:r>
            <a:r>
              <a:rPr lang="en-US" dirty="0" smtClean="0"/>
              <a:t>:</a:t>
            </a:r>
            <a:endParaRPr lang="en-US" dirty="0"/>
          </a:p>
          <a:p>
            <a:pPr marL="0" indent="0">
              <a:buNone/>
            </a:pPr>
            <a:r>
              <a:rPr lang="en-US" dirty="0"/>
              <a:t>-Find its current position on the grid</a:t>
            </a:r>
            <a:r>
              <a:rPr lang="en-US" dirty="0" smtClean="0"/>
              <a:t>.</a:t>
            </a:r>
            <a:endParaRPr lang="en-US" dirty="0"/>
          </a:p>
          <a:p>
            <a:pPr marL="0" indent="0">
              <a:buNone/>
            </a:pPr>
            <a:r>
              <a:rPr lang="en-US" dirty="0"/>
              <a:t>-Find its goal position</a:t>
            </a:r>
            <a:r>
              <a:rPr lang="en-US" dirty="0" smtClean="0"/>
              <a:t>.</a:t>
            </a:r>
            <a:endParaRPr lang="en-US" dirty="0"/>
          </a:p>
          <a:p>
            <a:pPr marL="0" indent="0">
              <a:buNone/>
            </a:pPr>
            <a:r>
              <a:rPr lang="en-US" dirty="0"/>
              <a:t>-Calculate the distance as:</a:t>
            </a:r>
            <a:r>
              <a:rPr lang="en-US" b="1" dirty="0"/>
              <a:t> |</a:t>
            </a:r>
            <a:r>
              <a:rPr lang="en-US" b="1" dirty="0" err="1"/>
              <a:t>current_row</a:t>
            </a:r>
            <a:r>
              <a:rPr lang="en-US" b="1" dirty="0"/>
              <a:t> - </a:t>
            </a:r>
            <a:r>
              <a:rPr lang="en-US" b="1" dirty="0" err="1"/>
              <a:t>goal_row</a:t>
            </a:r>
            <a:r>
              <a:rPr lang="en-US" b="1" dirty="0"/>
              <a:t>| + |</a:t>
            </a:r>
            <a:r>
              <a:rPr lang="en-US" b="1" dirty="0" err="1"/>
              <a:t>current_column</a:t>
            </a:r>
            <a:r>
              <a:rPr lang="en-US" b="1" dirty="0"/>
              <a:t> - </a:t>
            </a:r>
            <a:r>
              <a:rPr lang="en-US" b="1" dirty="0" err="1"/>
              <a:t>goal_column</a:t>
            </a:r>
            <a:r>
              <a:rPr lang="en-US" b="1" dirty="0" smtClean="0"/>
              <a:t>|</a:t>
            </a:r>
            <a:endParaRPr lang="en-US" dirty="0"/>
          </a:p>
          <a:p>
            <a:pPr marL="0" indent="0">
              <a:buNone/>
            </a:pPr>
            <a:r>
              <a:rPr lang="en-US" dirty="0"/>
              <a:t>-We add this distance for all 15 tiles. The total gives h(n), an estimate of how many slides are still needed. A lower h(n) means the puzzle looks more "organized</a:t>
            </a:r>
            <a:r>
              <a:rPr lang="en-US" dirty="0" smtClean="0"/>
              <a:t>."</a:t>
            </a:r>
            <a:endParaRPr lang="en-US" dirty="0"/>
          </a:p>
          <a:p>
            <a:pPr marL="0" indent="0">
              <a:buNone/>
            </a:pPr>
            <a:r>
              <a:rPr lang="en-US" dirty="0"/>
              <a:t>-We add this distance for all 15 tiles. The total gives h(n), an estimate of how many slides are still needed. A lower h(n) means the puzzle looks more "organized."</a:t>
            </a:r>
          </a:p>
          <a:p>
            <a:pPr marL="0" indent="0">
              <a:buNone/>
            </a:pPr>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15</a:t>
            </a:fld>
            <a:endParaRPr lang="en-US"/>
          </a:p>
        </p:txBody>
      </p:sp>
    </p:spTree>
    <p:extLst>
      <p:ext uri="{BB962C8B-B14F-4D97-AF65-F5344CB8AC3E}">
        <p14:creationId xmlns:p14="http://schemas.microsoft.com/office/powerpoint/2010/main" val="234302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1672" y="581892"/>
            <a:ext cx="8302128" cy="5620126"/>
          </a:xfrm>
        </p:spPr>
        <p:txBody>
          <a:bodyPr>
            <a:normAutofit/>
          </a:bodyPr>
          <a:lstStyle/>
          <a:p>
            <a:r>
              <a:rPr lang="en-US" sz="3600" b="1" i="1" dirty="0"/>
              <a:t>Why It's Faster Than DFS</a:t>
            </a:r>
            <a:r>
              <a:rPr lang="en-US" sz="3600" b="1" i="1" dirty="0" smtClean="0"/>
              <a:t>:</a:t>
            </a:r>
            <a:endParaRPr lang="en-US" dirty="0"/>
          </a:p>
          <a:p>
            <a:r>
              <a:rPr lang="en-US" dirty="0"/>
              <a:t>-Goal-Directed: A* uses the heuristic to prioritize moves that make the puzzle look more like the goal. It's not wandering blindly</a:t>
            </a:r>
            <a:r>
              <a:rPr lang="en-US" dirty="0" smtClean="0"/>
              <a:t>.</a:t>
            </a:r>
            <a:endParaRPr lang="en-US" dirty="0"/>
          </a:p>
          <a:p>
            <a:r>
              <a:rPr lang="en-US" dirty="0"/>
              <a:t>-Efficient Exploration: By always choosing the move with the lowest total estimated cost (f(n)), it focuses its effort on the most promising path, dramatically reducing the number of states it needs to explore compared to DFS.</a:t>
            </a:r>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16</a:t>
            </a:fld>
            <a:endParaRPr lang="en-US"/>
          </a:p>
        </p:txBody>
      </p:sp>
    </p:spTree>
    <p:extLst>
      <p:ext uri="{BB962C8B-B14F-4D97-AF65-F5344CB8AC3E}">
        <p14:creationId xmlns:p14="http://schemas.microsoft.com/office/powerpoint/2010/main" val="262194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&amp; A* Animations</a:t>
            </a:r>
            <a:endParaRPr lang="en-US" dirty="0"/>
          </a:p>
        </p:txBody>
      </p:sp>
      <p:pic>
        <p:nvPicPr>
          <p:cNvPr id="7" name="WhatsApp Video 2026-01-11 at 20.56.1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453243"/>
            <a:ext cx="8010600" cy="4545419"/>
          </a:xfrm>
        </p:spPr>
      </p:pic>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17</a:t>
            </a:fld>
            <a:endParaRPr lang="en-US"/>
          </a:p>
        </p:txBody>
      </p:sp>
    </p:spTree>
    <p:extLst>
      <p:ext uri="{BB962C8B-B14F-4D97-AF65-F5344CB8AC3E}">
        <p14:creationId xmlns:p14="http://schemas.microsoft.com/office/powerpoint/2010/main" val="2569735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308" y="339247"/>
            <a:ext cx="8302128" cy="1088118"/>
          </a:xfrm>
        </p:spPr>
        <p:txBody>
          <a:bodyPr/>
          <a:lstStyle/>
          <a:p>
            <a:pPr algn="ctr"/>
            <a:r>
              <a:rPr lang="en-US" dirty="0" smtClean="0"/>
              <a:t>DFS vs A*  Comparison</a:t>
            </a:r>
            <a:endParaRPr lang="en-US" dirty="0"/>
          </a:p>
        </p:txBody>
      </p:sp>
      <p:pic>
        <p:nvPicPr>
          <p:cNvPr id="7" name="Content Placeholder 6"/>
          <p:cNvPicPr>
            <a:picLocks noGrp="1" noChangeAspect="1"/>
          </p:cNvPicPr>
          <p:nvPr>
            <p:ph idx="1"/>
          </p:nvPr>
        </p:nvPicPr>
        <p:blipFill rotWithShape="1">
          <a:blip r:embed="rId2"/>
          <a:srcRect l="21538" t="33646" r="23845" b="14620"/>
          <a:stretch/>
        </p:blipFill>
        <p:spPr>
          <a:xfrm>
            <a:off x="561777" y="1427365"/>
            <a:ext cx="7213294" cy="3843375"/>
          </a:xfrm>
          <a:prstGeom prst="rect">
            <a:avLst/>
          </a:prstGeom>
        </p:spPr>
      </p:pic>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18</a:t>
            </a:fld>
            <a:endParaRPr lang="en-US"/>
          </a:p>
        </p:txBody>
      </p:sp>
      <p:sp>
        <p:nvSpPr>
          <p:cNvPr id="8" name="Rectangle 7"/>
          <p:cNvSpPr/>
          <p:nvPr/>
        </p:nvSpPr>
        <p:spPr>
          <a:xfrm>
            <a:off x="7882173" y="3529047"/>
            <a:ext cx="4200053" cy="1754326"/>
          </a:xfrm>
          <a:prstGeom prst="rect">
            <a:avLst/>
          </a:prstGeom>
        </p:spPr>
        <p:txBody>
          <a:bodyPr wrap="square">
            <a:spAutoFit/>
          </a:bodyPr>
          <a:lstStyle/>
          <a:p>
            <a:r>
              <a:rPr lang="en-US" b="1" dirty="0">
                <a:solidFill>
                  <a:schemeClr val="bg1"/>
                </a:solidFill>
              </a:rPr>
              <a:t>Key Takeaways </a:t>
            </a:r>
            <a:endParaRPr lang="en-US" b="1" dirty="0" smtClean="0">
              <a:solidFill>
                <a:schemeClr val="bg1"/>
              </a:solidFill>
            </a:endParaRPr>
          </a:p>
          <a:p>
            <a:r>
              <a:rPr lang="en-US" dirty="0" smtClean="0">
                <a:solidFill>
                  <a:schemeClr val="bg1"/>
                </a:solidFill>
              </a:rPr>
              <a:t>• </a:t>
            </a:r>
            <a:r>
              <a:rPr lang="en-US" dirty="0">
                <a:solidFill>
                  <a:schemeClr val="bg1"/>
                </a:solidFill>
              </a:rPr>
              <a:t>DFS explores blindly without </a:t>
            </a:r>
            <a:r>
              <a:rPr lang="en-US" dirty="0" smtClean="0">
                <a:solidFill>
                  <a:schemeClr val="bg1"/>
                </a:solidFill>
              </a:rPr>
              <a:t>guidance</a:t>
            </a:r>
          </a:p>
          <a:p>
            <a:r>
              <a:rPr lang="en-US" dirty="0" smtClean="0">
                <a:solidFill>
                  <a:schemeClr val="bg1"/>
                </a:solidFill>
              </a:rPr>
              <a:t>• </a:t>
            </a:r>
            <a:r>
              <a:rPr lang="en-US" dirty="0">
                <a:solidFill>
                  <a:schemeClr val="bg1"/>
                </a:solidFill>
              </a:rPr>
              <a:t>A* uses heuristics to make informed </a:t>
            </a:r>
            <a:r>
              <a:rPr lang="en-US" dirty="0" smtClean="0">
                <a:solidFill>
                  <a:schemeClr val="bg1"/>
                </a:solidFill>
              </a:rPr>
              <a:t>decisions</a:t>
            </a:r>
          </a:p>
          <a:p>
            <a:r>
              <a:rPr lang="en-US" dirty="0" smtClean="0">
                <a:solidFill>
                  <a:schemeClr val="bg1"/>
                </a:solidFill>
              </a:rPr>
              <a:t>• </a:t>
            </a:r>
            <a:r>
              <a:rPr lang="en-US" dirty="0">
                <a:solidFill>
                  <a:schemeClr val="bg1"/>
                </a:solidFill>
              </a:rPr>
              <a:t>DFS is memory-efficient but slow </a:t>
            </a:r>
            <a:endParaRPr lang="en-US" dirty="0" smtClean="0">
              <a:solidFill>
                <a:schemeClr val="bg1"/>
              </a:solidFill>
            </a:endParaRPr>
          </a:p>
          <a:p>
            <a:r>
              <a:rPr lang="en-US" dirty="0" smtClean="0">
                <a:solidFill>
                  <a:schemeClr val="bg1"/>
                </a:solidFill>
              </a:rPr>
              <a:t>• </a:t>
            </a:r>
            <a:r>
              <a:rPr lang="en-US" dirty="0">
                <a:solidFill>
                  <a:schemeClr val="bg1"/>
                </a:solidFill>
              </a:rPr>
              <a:t>A* is faster but consumes more </a:t>
            </a:r>
            <a:r>
              <a:rPr lang="en-US" dirty="0" smtClean="0">
                <a:solidFill>
                  <a:schemeClr val="bg1"/>
                </a:solidFill>
              </a:rPr>
              <a:t>memory</a:t>
            </a:r>
            <a:endParaRPr lang="en-US" dirty="0">
              <a:solidFill>
                <a:schemeClr val="bg1"/>
              </a:solidFill>
            </a:endParaRPr>
          </a:p>
        </p:txBody>
      </p:sp>
    </p:spTree>
    <p:extLst>
      <p:ext uri="{BB962C8B-B14F-4D97-AF65-F5344CB8AC3E}">
        <p14:creationId xmlns:p14="http://schemas.microsoft.com/office/powerpoint/2010/main" val="39035127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919411" cy="1088118"/>
          </a:xfrm>
        </p:spPr>
        <p:txBody>
          <a:bodyPr>
            <a:normAutofit fontScale="90000"/>
          </a:bodyPr>
          <a:lstStyle/>
          <a:p>
            <a:r>
              <a:rPr lang="en-US" dirty="0" smtClean="0"/>
              <a:t>The 15 Puzzle Advantages &amp; Limitations</a:t>
            </a:r>
            <a:endParaRPr lang="en-US" dirty="0"/>
          </a:p>
        </p:txBody>
      </p:sp>
      <p:sp>
        <p:nvSpPr>
          <p:cNvPr id="3" name="Content Placeholder 2"/>
          <p:cNvSpPr>
            <a:spLocks noGrp="1"/>
          </p:cNvSpPr>
          <p:nvPr>
            <p:ph idx="1"/>
          </p:nvPr>
        </p:nvSpPr>
        <p:spPr>
          <a:xfrm>
            <a:off x="838200" y="1600199"/>
            <a:ext cx="3854116" cy="4030579"/>
          </a:xfrm>
        </p:spPr>
        <p:txBody>
          <a:bodyPr>
            <a:noAutofit/>
          </a:bodyPr>
          <a:lstStyle/>
          <a:p>
            <a:pPr marL="0" indent="0">
              <a:buNone/>
            </a:pPr>
            <a:r>
              <a:rPr lang="en-US" sz="1800" b="1" dirty="0"/>
              <a:t>Advantages</a:t>
            </a:r>
          </a:p>
          <a:p>
            <a:pPr marL="0" indent="0">
              <a:buNone/>
            </a:pPr>
            <a:r>
              <a:rPr lang="en-US" sz="1800" dirty="0"/>
              <a:t>• Visual understanding of AI search</a:t>
            </a:r>
          </a:p>
          <a:p>
            <a:pPr marL="0" indent="0">
              <a:buNone/>
            </a:pPr>
            <a:r>
              <a:rPr lang="en-US" sz="1800" dirty="0"/>
              <a:t>• Demonstrates DFS vs. A* strategies</a:t>
            </a:r>
          </a:p>
          <a:p>
            <a:pPr marL="0" indent="0">
              <a:buNone/>
            </a:pPr>
            <a:r>
              <a:rPr lang="en-US" sz="1800" dirty="0"/>
              <a:t>• Animations show step-by-step solving</a:t>
            </a:r>
          </a:p>
          <a:p>
            <a:pPr marL="0" indent="0">
              <a:buNone/>
            </a:pPr>
            <a:r>
              <a:rPr lang="en-US" sz="1800" dirty="0"/>
              <a:t>• Highlights heuristic vs. recursive approaches</a:t>
            </a:r>
          </a:p>
          <a:p>
            <a:pPr marL="0" indent="0">
              <a:buNone/>
            </a:pPr>
            <a:r>
              <a:rPr lang="en-US" sz="1800" dirty="0"/>
              <a:t>• Useful for AI/algorithm </a:t>
            </a:r>
            <a:r>
              <a:rPr lang="en-US" sz="1800" dirty="0" smtClean="0"/>
              <a:t>teaching</a:t>
            </a:r>
            <a:endParaRPr lang="en-US" sz="1800"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19</a:t>
            </a:fld>
            <a:endParaRPr lang="en-US"/>
          </a:p>
        </p:txBody>
      </p:sp>
      <p:sp>
        <p:nvSpPr>
          <p:cNvPr id="7" name="TextBox 6"/>
          <p:cNvSpPr txBox="1"/>
          <p:nvPr/>
        </p:nvSpPr>
        <p:spPr>
          <a:xfrm>
            <a:off x="4922921" y="1600199"/>
            <a:ext cx="3426995" cy="3416320"/>
          </a:xfrm>
          <a:prstGeom prst="rect">
            <a:avLst/>
          </a:prstGeom>
          <a:noFill/>
        </p:spPr>
        <p:txBody>
          <a:bodyPr wrap="square" rtlCol="0">
            <a:spAutoFit/>
          </a:bodyPr>
          <a:lstStyle/>
          <a:p>
            <a:r>
              <a:rPr lang="en-US" b="1" dirty="0">
                <a:solidFill>
                  <a:schemeClr val="bg1"/>
                </a:solidFill>
              </a:rPr>
              <a:t>Limitations</a:t>
            </a:r>
          </a:p>
          <a:p>
            <a:r>
              <a:rPr lang="en-US" dirty="0">
                <a:solidFill>
                  <a:schemeClr val="bg1"/>
                </a:solidFill>
              </a:rPr>
              <a:t>• DFS becomes slow with deeper </a:t>
            </a:r>
            <a:r>
              <a:rPr lang="en-US" dirty="0" smtClean="0">
                <a:solidFill>
                  <a:schemeClr val="bg1"/>
                </a:solidFill>
              </a:rPr>
              <a:t>searches</a:t>
            </a:r>
          </a:p>
          <a:p>
            <a:endParaRPr lang="en-US" dirty="0">
              <a:solidFill>
                <a:schemeClr val="bg1"/>
              </a:solidFill>
            </a:endParaRPr>
          </a:p>
          <a:p>
            <a:r>
              <a:rPr lang="en-US" dirty="0">
                <a:solidFill>
                  <a:schemeClr val="bg1"/>
                </a:solidFill>
              </a:rPr>
              <a:t>• A* requires more memory </a:t>
            </a:r>
            <a:r>
              <a:rPr lang="en-US" dirty="0" smtClean="0">
                <a:solidFill>
                  <a:schemeClr val="bg1"/>
                </a:solidFill>
              </a:rPr>
              <a:t>storage</a:t>
            </a:r>
          </a:p>
          <a:p>
            <a:endParaRPr lang="en-US" dirty="0">
              <a:solidFill>
                <a:schemeClr val="bg1"/>
              </a:solidFill>
            </a:endParaRPr>
          </a:p>
          <a:p>
            <a:r>
              <a:rPr lang="en-US" dirty="0">
                <a:solidFill>
                  <a:schemeClr val="bg1"/>
                </a:solidFill>
              </a:rPr>
              <a:t>• Efficiency depends on heuristic </a:t>
            </a:r>
            <a:r>
              <a:rPr lang="en-US" dirty="0" smtClean="0">
                <a:solidFill>
                  <a:schemeClr val="bg1"/>
                </a:solidFill>
              </a:rPr>
              <a:t>quality</a:t>
            </a:r>
          </a:p>
          <a:p>
            <a:endParaRPr lang="en-US" dirty="0">
              <a:solidFill>
                <a:schemeClr val="bg1"/>
              </a:solidFill>
            </a:endParaRPr>
          </a:p>
          <a:p>
            <a:r>
              <a:rPr lang="en-US" dirty="0">
                <a:solidFill>
                  <a:schemeClr val="bg1"/>
                </a:solidFill>
              </a:rPr>
              <a:t>• Not scalable to larger puzzles (e.g., 24-puzzle)</a:t>
            </a:r>
          </a:p>
        </p:txBody>
      </p:sp>
      <p:sp>
        <p:nvSpPr>
          <p:cNvPr id="8" name="Rectangle 7"/>
          <p:cNvSpPr/>
          <p:nvPr/>
        </p:nvSpPr>
        <p:spPr>
          <a:xfrm>
            <a:off x="4913625" y="3244334"/>
            <a:ext cx="2364750" cy="369332"/>
          </a:xfrm>
          <a:prstGeom prst="rect">
            <a:avLst/>
          </a:prstGeom>
        </p:spPr>
        <p:txBody>
          <a:bodyPr wrap="none">
            <a:spAutoFit/>
          </a:bodyPr>
          <a:lstStyle/>
          <a:p>
            <a:r>
              <a:rPr lang="en-US">
                <a:latin typeface="Times New Roman" panose="02020603050405020304" pitchFamily="18" charset="0"/>
                <a:ea typeface="DengXian"/>
              </a:rPr>
              <a:t>DFS Space Complexity</a:t>
            </a:r>
            <a:endParaRPr lang="en-US"/>
          </a:p>
        </p:txBody>
      </p:sp>
    </p:spTree>
    <p:extLst>
      <p:ext uri="{BB962C8B-B14F-4D97-AF65-F5344CB8AC3E}">
        <p14:creationId xmlns:p14="http://schemas.microsoft.com/office/powerpoint/2010/main" val="618919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3051672" y="1603888"/>
            <a:ext cx="8302127" cy="4601817"/>
          </a:xfrm>
        </p:spPr>
        <p:txBody>
          <a:bodyPr/>
          <a:lstStyle/>
          <a:p>
            <a:pPr>
              <a:lnSpc>
                <a:spcPct val="150000"/>
              </a:lnSpc>
            </a:pPr>
            <a:r>
              <a:rPr lang="en-US" dirty="0">
                <a:cs typeface="Arial" panose="020B0604020202020204" pitchFamily="34" charset="0"/>
              </a:rPr>
              <a:t>The 15 puzzle is a classic AI problem.</a:t>
            </a:r>
          </a:p>
          <a:p>
            <a:pPr>
              <a:lnSpc>
                <a:spcPct val="150000"/>
              </a:lnSpc>
            </a:pPr>
            <a:r>
              <a:rPr lang="en-US" dirty="0">
                <a:cs typeface="Arial" panose="020B0604020202020204" pitchFamily="34" charset="0"/>
              </a:rPr>
              <a:t>Our goal is to solve it automatically using algorithms.</a:t>
            </a:r>
          </a:p>
          <a:p>
            <a:r>
              <a:rPr lang="en-GB" dirty="0">
                <a:cs typeface="Arial" panose="020B0604020202020204" pitchFamily="34" charset="0"/>
              </a:rPr>
              <a:t>We will show DFS and A* solutions along with animations.</a:t>
            </a:r>
            <a:endParaRPr lang="en-US" dirty="0">
              <a:cs typeface="Arial" panose="020B0604020202020204" pitchFamily="34" charset="0"/>
            </a:endParaRPr>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2</a:t>
            </a:fld>
            <a:endParaRPr lang="en-US"/>
          </a:p>
        </p:txBody>
      </p:sp>
    </p:spTree>
    <p:extLst>
      <p:ext uri="{BB962C8B-B14F-4D97-AF65-F5344CB8AC3E}">
        <p14:creationId xmlns:p14="http://schemas.microsoft.com/office/powerpoint/2010/main" val="31774733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dirty="0"/>
              <a:t>Both DFS and A* successfully solve the 15-Puzzle</a:t>
            </a:r>
          </a:p>
          <a:p>
            <a:pPr marL="0" indent="0">
              <a:buNone/>
            </a:pPr>
            <a:r>
              <a:rPr lang="en-US" dirty="0"/>
              <a:t>• DFS explores deeply without guidance → slower</a:t>
            </a:r>
          </a:p>
          <a:p>
            <a:pPr marL="0" indent="0">
              <a:buNone/>
            </a:pPr>
            <a:r>
              <a:rPr lang="en-US" dirty="0"/>
              <a:t>• A* uses heuristics → faster &amp; more efficient</a:t>
            </a:r>
          </a:p>
          <a:p>
            <a:pPr marL="0" indent="0">
              <a:buNone/>
            </a:pPr>
            <a:r>
              <a:rPr lang="en-US" dirty="0"/>
              <a:t>• Animations made solving behavior clear</a:t>
            </a:r>
          </a:p>
          <a:p>
            <a:pPr marL="0" indent="0">
              <a:buNone/>
            </a:pPr>
            <a:r>
              <a:rPr lang="en-US" dirty="0"/>
              <a:t>• Demonstrated real AI decision-making</a:t>
            </a:r>
          </a:p>
          <a:p>
            <a:pPr marL="0" indent="0">
              <a:buNone/>
            </a:pPr>
            <a:r>
              <a:rPr lang="en-US" dirty="0"/>
              <a:t>• A* is the more practical method for this puzzle</a:t>
            </a:r>
          </a:p>
          <a:p>
            <a:pPr marL="0" indent="0">
              <a:buNone/>
            </a:pPr>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20</a:t>
            </a:fld>
            <a:endParaRPr lang="en-US"/>
          </a:p>
        </p:txBody>
      </p:sp>
    </p:spTree>
    <p:extLst>
      <p:ext uri="{BB962C8B-B14F-4D97-AF65-F5344CB8AC3E}">
        <p14:creationId xmlns:p14="http://schemas.microsoft.com/office/powerpoint/2010/main" val="263997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E706E319-CFF6-47B5-A20A-6B1263E9CFFA}"/>
              </a:ext>
            </a:extLst>
          </p:cNvPr>
          <p:cNvSpPr>
            <a:spLocks noGrp="1"/>
          </p:cNvSpPr>
          <p:nvPr>
            <p:ph type="body" sz="quarter" idx="14"/>
          </p:nvPr>
        </p:nvSpPr>
        <p:spPr/>
        <p:txBody>
          <a:bodyPr/>
          <a:lstStyle/>
          <a:p>
            <a:endParaRPr lang="en-US" dirty="0"/>
          </a:p>
        </p:txBody>
      </p:sp>
      <p:sp>
        <p:nvSpPr>
          <p:cNvPr id="4" name="Date Placeholder 3">
            <a:extLst>
              <a:ext uri="{FF2B5EF4-FFF2-40B4-BE49-F238E27FC236}">
                <a16:creationId xmlns:a16="http://schemas.microsoft.com/office/drawing/2014/main" id="{2E7E543D-C5A6-4D43-B39E-5403AE6384FD}"/>
              </a:ext>
            </a:extLst>
          </p:cNvPr>
          <p:cNvSpPr>
            <a:spLocks noGrp="1"/>
          </p:cNvSpPr>
          <p:nvPr>
            <p:ph type="dt" sz="half" idx="10"/>
          </p:nvPr>
        </p:nvSpPr>
        <p:spPr/>
        <p:txBody>
          <a:bodyPr/>
          <a:lstStyle/>
          <a:p>
            <a:pPr lvl="0"/>
            <a:r>
              <a:rPr lang="en-US" smtClean="0"/>
              <a:t>12/01/2026</a:t>
            </a:r>
            <a:endParaRPr lang="en-US" dirty="0" smtClean="0"/>
          </a:p>
        </p:txBody>
      </p:sp>
      <p:sp>
        <p:nvSpPr>
          <p:cNvPr id="5" name="Footer Placeholder 4">
            <a:extLst>
              <a:ext uri="{FF2B5EF4-FFF2-40B4-BE49-F238E27FC236}">
                <a16:creationId xmlns:a16="http://schemas.microsoft.com/office/drawing/2014/main" id="{EEAECD98-5237-4EFB-ACE2-3AF54D228737}"/>
              </a:ext>
            </a:extLst>
          </p:cNvPr>
          <p:cNvSpPr>
            <a:spLocks noGrp="1"/>
          </p:cNvSpPr>
          <p:nvPr>
            <p:ph type="ftr" sz="quarter" idx="11"/>
          </p:nvPr>
        </p:nvSpPr>
        <p:spPr/>
        <p:txBody>
          <a:bodyPr/>
          <a:lstStyle/>
          <a:p>
            <a:pPr lvl="0"/>
            <a:r>
              <a:rPr lang="en-US" dirty="0" smtClean="0"/>
              <a:t>Group 9</a:t>
            </a:r>
            <a:endParaRPr lang="en-US" noProof="0" dirty="0"/>
          </a:p>
        </p:txBody>
      </p:sp>
      <p:sp>
        <p:nvSpPr>
          <p:cNvPr id="6" name="Slide Number Placeholder 5">
            <a:extLst>
              <a:ext uri="{FF2B5EF4-FFF2-40B4-BE49-F238E27FC236}">
                <a16:creationId xmlns:a16="http://schemas.microsoft.com/office/drawing/2014/main" id="{22978E58-1DFD-4153-BE18-AC20F7B49FCE}"/>
              </a:ext>
            </a:extLst>
          </p:cNvPr>
          <p:cNvSpPr>
            <a:spLocks noGrp="1"/>
          </p:cNvSpPr>
          <p:nvPr>
            <p:ph type="sldNum" sz="quarter" idx="12"/>
          </p:nvPr>
        </p:nvSpPr>
        <p:spPr/>
        <p:txBody>
          <a:bodyPr/>
          <a:lstStyle/>
          <a:p>
            <a:pPr lvl="0"/>
            <a:fld id="{672B7600-67E3-4D97-B453-880E2742B982}" type="slidenum">
              <a:rPr lang="en-US" noProof="0" smtClean="0"/>
              <a:pPr lvl="0"/>
              <a:t>21</a:t>
            </a:fld>
            <a:endParaRPr lang="en-US" noProof="0"/>
          </a:p>
        </p:txBody>
      </p:sp>
      <p:sp>
        <p:nvSpPr>
          <p:cNvPr id="7" name="Text Placeholder 6"/>
          <p:cNvSpPr>
            <a:spLocks noGrp="1"/>
          </p:cNvSpPr>
          <p:nvPr>
            <p:ph type="body" sz="quarter" idx="16"/>
          </p:nvPr>
        </p:nvSpPr>
        <p:spPr/>
        <p:txBody>
          <a:bodyPr/>
          <a:lstStyle/>
          <a:p>
            <a:endParaRPr lang="en-US" dirty="0"/>
          </a:p>
        </p:txBody>
      </p:sp>
      <p:sp>
        <p:nvSpPr>
          <p:cNvPr id="10" name="Text Placeholder 9"/>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8035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15 PUZZLE”?</a:t>
            </a:r>
          </a:p>
        </p:txBody>
      </p:sp>
      <p:sp>
        <p:nvSpPr>
          <p:cNvPr id="3" name="Content Placeholder 2"/>
          <p:cNvSpPr>
            <a:spLocks noGrp="1"/>
          </p:cNvSpPr>
          <p:nvPr>
            <p:ph idx="1"/>
          </p:nvPr>
        </p:nvSpPr>
        <p:spPr>
          <a:xfrm>
            <a:off x="838200" y="1600199"/>
            <a:ext cx="6951454" cy="4601817"/>
          </a:xfrm>
        </p:spPr>
        <p:txBody>
          <a:bodyPr/>
          <a:lstStyle/>
          <a:p>
            <a:r>
              <a:rPr lang="en-GB" dirty="0">
                <a:cs typeface="Arial" panose="020B0604020202020204" pitchFamily="34" charset="0"/>
              </a:rPr>
              <a:t>The 15-Puzzle is a 4x4 sliding puzzle with 15 numbered tiles and one blank space. </a:t>
            </a:r>
            <a:endParaRPr lang="en-GB" dirty="0" smtClean="0">
              <a:cs typeface="Arial" panose="020B0604020202020204" pitchFamily="34" charset="0"/>
            </a:endParaRPr>
          </a:p>
          <a:p>
            <a:r>
              <a:rPr lang="en-GB" dirty="0" smtClean="0">
                <a:cs typeface="Arial" panose="020B0604020202020204" pitchFamily="34" charset="0"/>
              </a:rPr>
              <a:t>The </a:t>
            </a:r>
            <a:r>
              <a:rPr lang="en-GB" dirty="0">
                <a:cs typeface="Arial" panose="020B0604020202020204" pitchFamily="34" charset="0"/>
              </a:rPr>
              <a:t>objective is to arrange the tiles in order. </a:t>
            </a:r>
            <a:endParaRPr lang="en-GB" dirty="0" smtClean="0">
              <a:cs typeface="Arial" panose="020B0604020202020204" pitchFamily="34" charset="0"/>
            </a:endParaRPr>
          </a:p>
          <a:p>
            <a:r>
              <a:rPr lang="en-GB" dirty="0" smtClean="0">
                <a:cs typeface="Arial" panose="020B0604020202020204" pitchFamily="34" charset="0"/>
              </a:rPr>
              <a:t>We </a:t>
            </a:r>
            <a:r>
              <a:rPr lang="en-GB" dirty="0">
                <a:cs typeface="Arial" panose="020B0604020202020204" pitchFamily="34" charset="0"/>
              </a:rPr>
              <a:t>will solve it using Depth-First Search and A* Search algorithms, and we will show animations for each solution.</a:t>
            </a:r>
            <a:endParaRPr lang="en-US" dirty="0">
              <a:cs typeface="Arial" panose="020B0604020202020204" pitchFamily="34" charset="0"/>
            </a:endParaRPr>
          </a:p>
          <a:p>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3</a:t>
            </a:fld>
            <a:endParaRPr lang="en-US"/>
          </a:p>
        </p:txBody>
      </p:sp>
    </p:spTree>
    <p:extLst>
      <p:ext uri="{BB962C8B-B14F-4D97-AF65-F5344CB8AC3E}">
        <p14:creationId xmlns:p14="http://schemas.microsoft.com/office/powerpoint/2010/main" val="1317693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4</a:t>
            </a:fld>
            <a:endParaRPr lang="en-US"/>
          </a:p>
        </p:txBody>
      </p:sp>
      <p:pic>
        <p:nvPicPr>
          <p:cNvPr id="7" name="Content Placeholder 7"/>
          <p:cNvPicPr>
            <a:picLocks noChangeAspect="1"/>
          </p:cNvPicPr>
          <p:nvPr/>
        </p:nvPicPr>
        <p:blipFill rotWithShape="1">
          <a:blip r:embed="rId2"/>
          <a:srcRect l="30023" t="23595" r="14645" b="21299"/>
          <a:stretch/>
        </p:blipFill>
        <p:spPr>
          <a:xfrm>
            <a:off x="1847491" y="983413"/>
            <a:ext cx="8357558" cy="4681878"/>
          </a:xfrm>
          <a:prstGeom prst="rect">
            <a:avLst/>
          </a:prstGeom>
        </p:spPr>
      </p:pic>
    </p:spTree>
    <p:extLst>
      <p:ext uri="{BB962C8B-B14F-4D97-AF65-F5344CB8AC3E}">
        <p14:creationId xmlns:p14="http://schemas.microsoft.com/office/powerpoint/2010/main" val="83984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State</a:t>
            </a:r>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5</a:t>
            </a:fld>
            <a:endParaRPr lang="en-US"/>
          </a:p>
        </p:txBody>
      </p:sp>
      <p:sp>
        <p:nvSpPr>
          <p:cNvPr id="9" name="Content Placeholder 8"/>
          <p:cNvSpPr>
            <a:spLocks noGrp="1"/>
          </p:cNvSpPr>
          <p:nvPr>
            <p:ph idx="1"/>
          </p:nvPr>
        </p:nvSpPr>
        <p:spPr/>
        <p:txBody>
          <a:bodyPr>
            <a:normAutofit fontScale="70000" lnSpcReduction="20000"/>
          </a:bodyPr>
          <a:lstStyle/>
          <a:p>
            <a:pPr marL="0" indent="0">
              <a:buNone/>
            </a:pPr>
            <a:r>
              <a:rPr lang="en-US" sz="3400" b="1" u="sng" dirty="0"/>
              <a:t>What is the Goal State?</a:t>
            </a:r>
          </a:p>
          <a:p>
            <a:r>
              <a:rPr lang="en-US" dirty="0"/>
              <a:t>The goal state is the </a:t>
            </a:r>
            <a:r>
              <a:rPr lang="en-US" b="1" dirty="0"/>
              <a:t>correct final arrangement</a:t>
            </a:r>
            <a:r>
              <a:rPr lang="en-US" dirty="0"/>
              <a:t> of the puzzle.</a:t>
            </a:r>
          </a:p>
          <a:p>
            <a:r>
              <a:rPr lang="en-US" dirty="0"/>
              <a:t>All numbered tiles are arranged in </a:t>
            </a:r>
            <a:r>
              <a:rPr lang="en-US" b="1" dirty="0"/>
              <a:t>ascending order</a:t>
            </a:r>
            <a:r>
              <a:rPr lang="en-US" dirty="0"/>
              <a:t>.</a:t>
            </a:r>
          </a:p>
          <a:p>
            <a:r>
              <a:rPr lang="en-US" dirty="0"/>
              <a:t>The </a:t>
            </a:r>
            <a:r>
              <a:rPr lang="en-US" b="1" dirty="0"/>
              <a:t>blank space</a:t>
            </a:r>
            <a:r>
              <a:rPr lang="en-US" dirty="0"/>
              <a:t> is placed at the </a:t>
            </a:r>
            <a:r>
              <a:rPr lang="en-US" b="1" dirty="0"/>
              <a:t>bottom-right corner</a:t>
            </a:r>
            <a:r>
              <a:rPr lang="en-US" dirty="0" smtClean="0"/>
              <a:t>.</a:t>
            </a:r>
          </a:p>
          <a:p>
            <a:pPr marL="0" indent="0">
              <a:buNone/>
            </a:pPr>
            <a:r>
              <a:rPr lang="en-US" sz="3400" b="1" u="sng" dirty="0"/>
              <a:t>Why the Goal State Matters</a:t>
            </a:r>
          </a:p>
          <a:p>
            <a:r>
              <a:rPr lang="en-US" dirty="0"/>
              <a:t>It defines </a:t>
            </a:r>
            <a:r>
              <a:rPr lang="en-US" b="1" dirty="0"/>
              <a:t>when the puzzle is solved</a:t>
            </a:r>
            <a:r>
              <a:rPr lang="en-US" dirty="0"/>
              <a:t>.</a:t>
            </a:r>
          </a:p>
          <a:p>
            <a:r>
              <a:rPr lang="en-US" dirty="0"/>
              <a:t>The algorithm continues making moves </a:t>
            </a:r>
            <a:r>
              <a:rPr lang="en-US" b="1" dirty="0"/>
              <a:t>until this exact arrangement is reached</a:t>
            </a:r>
            <a:r>
              <a:rPr lang="en-US" dirty="0"/>
              <a:t>.</a:t>
            </a:r>
          </a:p>
          <a:p>
            <a:r>
              <a:rPr lang="en-US" dirty="0"/>
              <a:t>Once this state is achieved, the </a:t>
            </a:r>
            <a:r>
              <a:rPr lang="en-US" b="1" dirty="0"/>
              <a:t>search process stops</a:t>
            </a:r>
            <a:r>
              <a:rPr lang="en-US" dirty="0"/>
              <a:t>.</a:t>
            </a:r>
          </a:p>
          <a:p>
            <a:endParaRPr lang="en-US" dirty="0"/>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87" b="192"/>
          <a:stretch/>
        </p:blipFill>
        <p:spPr>
          <a:xfrm>
            <a:off x="7370283" y="1453243"/>
            <a:ext cx="3800475" cy="4517015"/>
          </a:xfrm>
          <a:prstGeom prst="rect">
            <a:avLst/>
          </a:prstGeom>
        </p:spPr>
      </p:pic>
    </p:spTree>
    <p:extLst>
      <p:ext uri="{BB962C8B-B14F-4D97-AF65-F5344CB8AC3E}">
        <p14:creationId xmlns:p14="http://schemas.microsoft.com/office/powerpoint/2010/main" val="3812383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3051672" y="365126"/>
            <a:ext cx="8302128" cy="1088118"/>
          </a:xfrm>
        </p:spPr>
        <p:txBody>
          <a:bodyPr>
            <a:normAutofit/>
          </a:bodyPr>
          <a:lstStyle/>
          <a:p>
            <a:r>
              <a:rPr lang="en-US" dirty="0" smtClean="0"/>
              <a:t>Puzzle Description</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2663746" y="1184565"/>
            <a:ext cx="9071054" cy="3373580"/>
          </a:xfrm>
        </p:spPr>
        <p:txBody>
          <a:bodyPr>
            <a:noAutofit/>
          </a:bodyPr>
          <a:lstStyle/>
          <a:p>
            <a:r>
              <a:rPr lang="en-US" sz="2000" dirty="0"/>
              <a:t>The </a:t>
            </a:r>
            <a:r>
              <a:rPr lang="en-US" sz="2000" b="1" dirty="0"/>
              <a:t>15-puzzle</a:t>
            </a:r>
            <a:r>
              <a:rPr lang="en-US" sz="2000" dirty="0"/>
              <a:t> is a classic problem in Artificial Intelligence used to demonstrate </a:t>
            </a:r>
            <a:r>
              <a:rPr lang="en-US" sz="2000" b="1" dirty="0"/>
              <a:t>state space search algorithms</a:t>
            </a:r>
            <a:r>
              <a:rPr lang="en-US" sz="2000" dirty="0"/>
              <a:t>, such as </a:t>
            </a:r>
            <a:r>
              <a:rPr lang="en-US" sz="2000" b="1" dirty="0"/>
              <a:t>Depth-First Search (DFS)</a:t>
            </a:r>
            <a:r>
              <a:rPr lang="en-US" sz="2000" dirty="0"/>
              <a:t>.</a:t>
            </a:r>
          </a:p>
          <a:p>
            <a:r>
              <a:rPr lang="en-US" sz="2000" dirty="0"/>
              <a:t>The puzzle consists of a </a:t>
            </a:r>
            <a:r>
              <a:rPr lang="en-US" sz="2000" b="1" dirty="0"/>
              <a:t>4×4 grid</a:t>
            </a:r>
            <a:r>
              <a:rPr lang="en-US" sz="2000" dirty="0"/>
              <a:t>, making a total of </a:t>
            </a:r>
            <a:r>
              <a:rPr lang="en-US" sz="2000" b="1" dirty="0"/>
              <a:t>16 positions</a:t>
            </a:r>
            <a:r>
              <a:rPr lang="en-US" sz="2000" dirty="0"/>
              <a:t>.</a:t>
            </a:r>
            <a:br>
              <a:rPr lang="en-US" sz="2000" dirty="0"/>
            </a:br>
            <a:r>
              <a:rPr lang="en-US" sz="2000" dirty="0"/>
              <a:t>Out of these 16 positions:</a:t>
            </a:r>
          </a:p>
          <a:p>
            <a:pPr lvl="0"/>
            <a:r>
              <a:rPr lang="en-US" sz="2000" b="1" dirty="0"/>
              <a:t>15 positions contain numbered tiles</a:t>
            </a:r>
            <a:r>
              <a:rPr lang="en-US" sz="2000" dirty="0"/>
              <a:t>, from </a:t>
            </a:r>
            <a:r>
              <a:rPr lang="en-US" sz="2000" b="1" dirty="0"/>
              <a:t>1 to 15</a:t>
            </a:r>
            <a:endParaRPr lang="en-US" sz="2000" dirty="0"/>
          </a:p>
          <a:p>
            <a:pPr lvl="0"/>
            <a:r>
              <a:rPr lang="en-US" sz="2000" b="1" dirty="0"/>
              <a:t>1 position is empty</a:t>
            </a:r>
            <a:r>
              <a:rPr lang="en-US" sz="2000" dirty="0"/>
              <a:t>, called the </a:t>
            </a:r>
            <a:r>
              <a:rPr lang="en-US" sz="2000" b="1" dirty="0"/>
              <a:t>blank space</a:t>
            </a:r>
            <a:endParaRPr lang="en-US" sz="2000" dirty="0"/>
          </a:p>
          <a:p>
            <a:r>
              <a:rPr lang="en-US" sz="2000" dirty="0"/>
              <a:t>This blank space is very important because </a:t>
            </a:r>
            <a:r>
              <a:rPr lang="en-US" sz="2000" b="1" dirty="0"/>
              <a:t>tiles can only move by sliding into it</a:t>
            </a:r>
            <a:r>
              <a:rPr lang="en-US" sz="2000" dirty="0"/>
              <a:t>.</a:t>
            </a:r>
          </a:p>
          <a:p>
            <a:pPr marL="0" indent="0">
              <a:buNone/>
            </a:pPr>
            <a:endParaRPr lang="en-US" sz="2000" noProof="1"/>
          </a:p>
        </p:txBody>
      </p:sp>
      <p:sp>
        <p:nvSpPr>
          <p:cNvPr id="6" name="Date Placeholder 5">
            <a:extLst>
              <a:ext uri="{FF2B5EF4-FFF2-40B4-BE49-F238E27FC236}">
                <a16:creationId xmlns:a16="http://schemas.microsoft.com/office/drawing/2014/main" id="{CCD26F59-6975-4286-98FB-2D4E0045784D}"/>
              </a:ext>
            </a:extLst>
          </p:cNvPr>
          <p:cNvSpPr>
            <a:spLocks noGrp="1"/>
          </p:cNvSpPr>
          <p:nvPr>
            <p:ph type="dt" sz="half" idx="10"/>
          </p:nvPr>
        </p:nvSpPr>
        <p:spPr>
          <a:xfrm>
            <a:off x="838200" y="6356350"/>
            <a:ext cx="2743200" cy="365125"/>
          </a:xfrm>
        </p:spPr>
        <p:txBody>
          <a:bodyPr/>
          <a:lstStyle/>
          <a:p>
            <a:pPr lvl="0"/>
            <a:r>
              <a:rPr lang="en-US" noProof="0" smtClean="0"/>
              <a:t>12/01/2026</a:t>
            </a:r>
            <a:endParaRPr lang="en-US" noProof="0"/>
          </a:p>
        </p:txBody>
      </p:sp>
      <p:sp>
        <p:nvSpPr>
          <p:cNvPr id="7" name="Footer Placeholder 6">
            <a:extLst>
              <a:ext uri="{FF2B5EF4-FFF2-40B4-BE49-F238E27FC236}">
                <a16:creationId xmlns:a16="http://schemas.microsoft.com/office/drawing/2014/main" id="{91337D04-F29E-4894-AA2C-9C669787F86E}"/>
              </a:ext>
            </a:extLst>
          </p:cNvPr>
          <p:cNvSpPr>
            <a:spLocks noGrp="1"/>
          </p:cNvSpPr>
          <p:nvPr>
            <p:ph type="ftr" sz="quarter" idx="11"/>
          </p:nvPr>
        </p:nvSpPr>
        <p:spPr>
          <a:xfrm>
            <a:off x="4038600" y="6356350"/>
            <a:ext cx="4114800" cy="365125"/>
          </a:xfrm>
        </p:spPr>
        <p:txBody>
          <a:bodyPr/>
          <a:lstStyle/>
          <a:p>
            <a:pPr lvl="0"/>
            <a:r>
              <a:rPr lang="en-US" noProof="0" smtClean="0"/>
              <a:t>Group 9</a:t>
            </a:r>
            <a:endParaRPr lang="en-US" noProof="0"/>
          </a:p>
        </p:txBody>
      </p:sp>
      <p:sp>
        <p:nvSpPr>
          <p:cNvPr id="8" name="Slide Number Placeholder 7">
            <a:extLst>
              <a:ext uri="{FF2B5EF4-FFF2-40B4-BE49-F238E27FC236}">
                <a16:creationId xmlns:a16="http://schemas.microsoft.com/office/drawing/2014/main" id="{8E294D89-4B92-4C25-93C3-28017F1DCBE7}"/>
              </a:ext>
            </a:extLst>
          </p:cNvPr>
          <p:cNvSpPr>
            <a:spLocks noGrp="1"/>
          </p:cNvSpPr>
          <p:nvPr>
            <p:ph type="sldNum" sz="quarter" idx="12"/>
          </p:nvPr>
        </p:nvSpPr>
        <p:spPr>
          <a:xfrm>
            <a:off x="8610600" y="6356350"/>
            <a:ext cx="2743200" cy="365125"/>
          </a:xfrm>
        </p:spPr>
        <p:txBody>
          <a:bodyPr/>
          <a:lstStyle/>
          <a:p>
            <a:pPr lvl="0"/>
            <a:fld id="{672B7600-67E3-4D97-B453-880E2742B982}" type="slidenum">
              <a:rPr lang="en-US" noProof="0" smtClean="0"/>
              <a:pPr lvl="0"/>
              <a:t>6</a:t>
            </a:fld>
            <a:endParaRPr lang="en-US" noProof="0"/>
          </a:p>
        </p:txBody>
      </p:sp>
      <p:sp>
        <p:nvSpPr>
          <p:cNvPr id="2" name="TextBox 1"/>
          <p:cNvSpPr txBox="1"/>
          <p:nvPr/>
        </p:nvSpPr>
        <p:spPr>
          <a:xfrm>
            <a:off x="2989327" y="4558144"/>
            <a:ext cx="7789509" cy="1477328"/>
          </a:xfrm>
          <a:prstGeom prst="rect">
            <a:avLst/>
          </a:prstGeom>
          <a:noFill/>
        </p:spPr>
        <p:txBody>
          <a:bodyPr wrap="square" rtlCol="0">
            <a:spAutoFit/>
          </a:bodyPr>
          <a:lstStyle/>
          <a:p>
            <a:r>
              <a:rPr lang="en-US" b="1" dirty="0">
                <a:solidFill>
                  <a:schemeClr val="bg1"/>
                </a:solidFill>
              </a:rPr>
              <a:t>Movement Rules</a:t>
            </a:r>
            <a:endParaRPr lang="en-US" dirty="0">
              <a:solidFill>
                <a:schemeClr val="bg1"/>
              </a:solidFill>
            </a:endParaRPr>
          </a:p>
          <a:p>
            <a:pPr marL="285750" lvl="0" indent="-285750">
              <a:buFont typeface="Arial" panose="020B0604020202020204" pitchFamily="34" charset="0"/>
              <a:buChar char="•"/>
            </a:pPr>
            <a:r>
              <a:rPr lang="en-US" dirty="0">
                <a:solidFill>
                  <a:schemeClr val="bg1"/>
                </a:solidFill>
              </a:rPr>
              <a:t>Only </a:t>
            </a:r>
            <a:r>
              <a:rPr lang="en-US" b="1" dirty="0">
                <a:solidFill>
                  <a:schemeClr val="bg1"/>
                </a:solidFill>
              </a:rPr>
              <a:t>one tile can move at a time</a:t>
            </a:r>
            <a:endParaRPr lang="en-US" dirty="0">
              <a:solidFill>
                <a:schemeClr val="bg1"/>
              </a:solidFill>
            </a:endParaRPr>
          </a:p>
          <a:p>
            <a:pPr marL="285750" lvl="0" indent="-285750">
              <a:buFont typeface="Arial" panose="020B0604020202020204" pitchFamily="34" charset="0"/>
              <a:buChar char="•"/>
            </a:pPr>
            <a:r>
              <a:rPr lang="en-US" dirty="0">
                <a:solidFill>
                  <a:schemeClr val="bg1"/>
                </a:solidFill>
              </a:rPr>
              <a:t>A tile can move </a:t>
            </a:r>
            <a:r>
              <a:rPr lang="en-US" b="1" dirty="0">
                <a:solidFill>
                  <a:schemeClr val="bg1"/>
                </a:solidFill>
              </a:rPr>
              <a:t>only if it is adjacent to the blank space</a:t>
            </a:r>
            <a:endParaRPr lang="en-US" dirty="0">
              <a:solidFill>
                <a:schemeClr val="bg1"/>
              </a:solidFill>
            </a:endParaRPr>
          </a:p>
          <a:p>
            <a:pPr marL="285750" lvl="0" indent="-285750">
              <a:buFont typeface="Arial" panose="020B0604020202020204" pitchFamily="34" charset="0"/>
              <a:buChar char="•"/>
            </a:pPr>
            <a:r>
              <a:rPr lang="en-US" dirty="0">
                <a:solidFill>
                  <a:schemeClr val="bg1"/>
                </a:solidFill>
              </a:rPr>
              <a:t>Adjacent means: Above, Below, Right, left.</a:t>
            </a:r>
          </a:p>
          <a:p>
            <a:r>
              <a:rPr lang="en-US" b="1" dirty="0">
                <a:solidFill>
                  <a:schemeClr val="bg1"/>
                </a:solidFill>
              </a:rPr>
              <a:t>Note: Diagonal moves are not allowed</a:t>
            </a:r>
            <a:endParaRPr lang="en-US" dirty="0">
              <a:solidFill>
                <a:schemeClr val="bg1"/>
              </a:solidFill>
            </a:endParaRPr>
          </a:p>
        </p:txBody>
      </p:sp>
    </p:spTree>
    <p:extLst>
      <p:ext uri="{BB962C8B-B14F-4D97-AF65-F5344CB8AC3E}">
        <p14:creationId xmlns:p14="http://schemas.microsoft.com/office/powerpoint/2010/main" val="233149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365125"/>
            <a:ext cx="7016827" cy="1088118"/>
          </a:xfrm>
        </p:spPr>
        <p:txBody>
          <a:bodyPr/>
          <a:lstStyle/>
          <a:p>
            <a:r>
              <a:rPr lang="en-US" dirty="0"/>
              <a:t>DFS Initial state</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199" y="1288473"/>
            <a:ext cx="9358746" cy="11222182"/>
          </a:xfrm>
        </p:spPr>
        <p:txBody>
          <a:bodyPr>
            <a:noAutofit/>
          </a:bodyPr>
          <a:lstStyle/>
          <a:p>
            <a:pPr marL="0" indent="0">
              <a:buNone/>
            </a:pPr>
            <a:r>
              <a:rPr lang="en-US" sz="1800" b="1" dirty="0"/>
              <a:t>This is Depth First Search, it is a state space search algorithm used in AI to explore possible solutions to a problem by going as deep as possible along one path before backtracking. It explores one branch completely before moving to another.</a:t>
            </a:r>
            <a:endParaRPr lang="en-US" sz="1800" dirty="0"/>
          </a:p>
          <a:p>
            <a:r>
              <a:rPr lang="en-US" sz="1800" dirty="0"/>
              <a:t>The tiles should be </a:t>
            </a:r>
            <a:r>
              <a:rPr lang="en-US" sz="1800" b="1" dirty="0"/>
              <a:t>scrambled</a:t>
            </a:r>
            <a:r>
              <a:rPr lang="en-US" sz="1800" dirty="0"/>
              <a:t>, not in order</a:t>
            </a:r>
          </a:p>
          <a:p>
            <a:r>
              <a:rPr lang="en-US" sz="1800" dirty="0"/>
              <a:t>The blank space should be clearly visible</a:t>
            </a:r>
          </a:p>
          <a:p>
            <a:r>
              <a:rPr lang="en-US" sz="1800" dirty="0"/>
              <a:t>*This slide shows the </a:t>
            </a:r>
            <a:r>
              <a:rPr lang="en-US" sz="1800" b="1" dirty="0"/>
              <a:t>initial state</a:t>
            </a:r>
            <a:r>
              <a:rPr lang="en-US" sz="1800" dirty="0"/>
              <a:t> of the 15-puzzle </a:t>
            </a:r>
            <a:r>
              <a:rPr lang="en-US" sz="1800" b="1" dirty="0"/>
              <a:t>before Depth-First Search starts</a:t>
            </a:r>
            <a:r>
              <a:rPr lang="en-US" sz="1800" dirty="0"/>
              <a:t>.</a:t>
            </a:r>
          </a:p>
          <a:p>
            <a:r>
              <a:rPr lang="en-US" sz="1800" dirty="0"/>
              <a:t>The </a:t>
            </a:r>
            <a:r>
              <a:rPr lang="en-US" sz="1800" b="1" dirty="0"/>
              <a:t>initial state</a:t>
            </a:r>
            <a:r>
              <a:rPr lang="en-US" sz="1800" dirty="0"/>
              <a:t> is simply the </a:t>
            </a:r>
            <a:r>
              <a:rPr lang="en-US" sz="1800" b="1" dirty="0"/>
              <a:t>starting arrangement of the tiles</a:t>
            </a:r>
            <a:r>
              <a:rPr lang="en-US" sz="1800" dirty="0"/>
              <a:t>.</a:t>
            </a:r>
            <a:br>
              <a:rPr lang="en-US" sz="1800" dirty="0"/>
            </a:br>
            <a:r>
              <a:rPr lang="en-US" sz="1800" dirty="0"/>
              <a:t>It is usually </a:t>
            </a:r>
            <a:r>
              <a:rPr lang="en-US" sz="1800" b="1" dirty="0"/>
              <a:t>random or scrambled</a:t>
            </a:r>
            <a:r>
              <a:rPr lang="en-US" sz="1800" dirty="0"/>
              <a:t> and is </a:t>
            </a:r>
            <a:r>
              <a:rPr lang="en-US" sz="1800" b="1" dirty="0"/>
              <a:t>not yet solved</a:t>
            </a:r>
            <a:r>
              <a:rPr lang="en-US" sz="1800" dirty="0"/>
              <a:t>.</a:t>
            </a:r>
          </a:p>
          <a:p>
            <a:pPr marL="0" indent="0">
              <a:buNone/>
            </a:pPr>
            <a:r>
              <a:rPr lang="en-US" sz="1800" dirty="0"/>
              <a:t>At this point:</a:t>
            </a:r>
          </a:p>
          <a:p>
            <a:pPr lvl="0"/>
            <a:r>
              <a:rPr lang="en-US" sz="1800" dirty="0"/>
              <a:t>The goal has </a:t>
            </a:r>
            <a:r>
              <a:rPr lang="en-US" sz="1800" b="1" dirty="0"/>
              <a:t>not</a:t>
            </a:r>
            <a:r>
              <a:rPr lang="en-US" sz="1800" dirty="0"/>
              <a:t> been </a:t>
            </a:r>
            <a:r>
              <a:rPr lang="en-US" sz="1800" dirty="0" smtClean="0"/>
              <a:t>reached. DFS </a:t>
            </a:r>
            <a:r>
              <a:rPr lang="en-US" sz="1800" dirty="0"/>
              <a:t>has </a:t>
            </a:r>
            <a:r>
              <a:rPr lang="en-US" sz="1800" b="1" dirty="0"/>
              <a:t>not made any </a:t>
            </a:r>
            <a:r>
              <a:rPr lang="en-US" sz="1800" b="1" dirty="0" smtClean="0"/>
              <a:t>moves.</a:t>
            </a:r>
            <a:endParaRPr lang="en-US" sz="1800" dirty="0"/>
          </a:p>
          <a:p>
            <a:pPr lvl="0"/>
            <a:r>
              <a:rPr lang="en-US" sz="1800" dirty="0"/>
              <a:t>This is where the search algorithm begins its exploration</a:t>
            </a:r>
          </a:p>
        </p:txBody>
      </p:sp>
      <p:sp>
        <p:nvSpPr>
          <p:cNvPr id="2" name="Date Placeholder 1">
            <a:extLst>
              <a:ext uri="{FF2B5EF4-FFF2-40B4-BE49-F238E27FC236}">
                <a16:creationId xmlns:a16="http://schemas.microsoft.com/office/drawing/2014/main" id="{72B2E0B8-7E8C-4D5B-8720-7D6DF5745A86}"/>
              </a:ext>
            </a:extLst>
          </p:cNvPr>
          <p:cNvSpPr>
            <a:spLocks noGrp="1"/>
          </p:cNvSpPr>
          <p:nvPr>
            <p:ph type="dt" sz="half" idx="10"/>
          </p:nvPr>
        </p:nvSpPr>
        <p:spPr>
          <a:xfrm>
            <a:off x="838200" y="6356350"/>
            <a:ext cx="2743200" cy="365125"/>
          </a:xfrm>
        </p:spPr>
        <p:txBody>
          <a:bodyPr/>
          <a:lstStyle/>
          <a:p>
            <a:pPr lvl="0"/>
            <a:r>
              <a:rPr lang="en-US" noProof="0" smtClean="0"/>
              <a:t>12/01/2026</a:t>
            </a:r>
            <a:endParaRPr lang="en-US" noProof="0"/>
          </a:p>
        </p:txBody>
      </p:sp>
      <p:sp>
        <p:nvSpPr>
          <p:cNvPr id="3" name="Footer Placeholder 2">
            <a:extLst>
              <a:ext uri="{FF2B5EF4-FFF2-40B4-BE49-F238E27FC236}">
                <a16:creationId xmlns:a16="http://schemas.microsoft.com/office/drawing/2014/main" id="{E508D2D0-7ED2-46AF-8889-FC3188626EE6}"/>
              </a:ext>
            </a:extLst>
          </p:cNvPr>
          <p:cNvSpPr>
            <a:spLocks noGrp="1"/>
          </p:cNvSpPr>
          <p:nvPr>
            <p:ph type="ftr" sz="quarter" idx="11"/>
          </p:nvPr>
        </p:nvSpPr>
        <p:spPr>
          <a:xfrm>
            <a:off x="4038600" y="6356350"/>
            <a:ext cx="4114800" cy="365125"/>
          </a:xfrm>
        </p:spPr>
        <p:txBody>
          <a:bodyPr/>
          <a:lstStyle/>
          <a:p>
            <a:pPr lvl="0"/>
            <a:r>
              <a:rPr lang="en-US" noProof="0" smtClean="0"/>
              <a:t>Group 9</a:t>
            </a:r>
            <a:endParaRPr lang="en-US" noProof="0"/>
          </a:p>
        </p:txBody>
      </p:sp>
      <p:sp>
        <p:nvSpPr>
          <p:cNvPr id="6" name="Slide Number Placeholder 5">
            <a:extLst>
              <a:ext uri="{FF2B5EF4-FFF2-40B4-BE49-F238E27FC236}">
                <a16:creationId xmlns:a16="http://schemas.microsoft.com/office/drawing/2014/main" id="{7E492738-5ABF-4B0E-8DE3-867BE4D42FC5}"/>
              </a:ext>
            </a:extLst>
          </p:cNvPr>
          <p:cNvSpPr>
            <a:spLocks noGrp="1"/>
          </p:cNvSpPr>
          <p:nvPr>
            <p:ph type="sldNum" sz="quarter" idx="12"/>
          </p:nvPr>
        </p:nvSpPr>
        <p:spPr>
          <a:xfrm>
            <a:off x="8610600" y="6356350"/>
            <a:ext cx="2743200" cy="365125"/>
          </a:xfrm>
        </p:spPr>
        <p:txBody>
          <a:bodyPr/>
          <a:lstStyle/>
          <a:p>
            <a:pPr lvl="0"/>
            <a:fld id="{672B7600-67E3-4D97-B453-880E2742B982}" type="slidenum">
              <a:rPr lang="en-US" noProof="0" smtClean="0"/>
              <a:pPr lvl="0"/>
              <a:t>7</a:t>
            </a:fld>
            <a:endParaRPr lang="en-US" noProof="0"/>
          </a:p>
        </p:txBody>
      </p:sp>
    </p:spTree>
    <p:extLst>
      <p:ext uri="{BB962C8B-B14F-4D97-AF65-F5344CB8AC3E}">
        <p14:creationId xmlns:p14="http://schemas.microsoft.com/office/powerpoint/2010/main" val="1257221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Middle Moves</a:t>
            </a:r>
            <a:endParaRPr lang="en-US" dirty="0"/>
          </a:p>
        </p:txBody>
      </p:sp>
      <p:sp>
        <p:nvSpPr>
          <p:cNvPr id="3" name="Content Placeholder 2"/>
          <p:cNvSpPr>
            <a:spLocks noGrp="1"/>
          </p:cNvSpPr>
          <p:nvPr>
            <p:ph idx="1"/>
          </p:nvPr>
        </p:nvSpPr>
        <p:spPr/>
        <p:txBody>
          <a:bodyPr>
            <a:normAutofit fontScale="40000" lnSpcReduction="20000"/>
          </a:bodyPr>
          <a:lstStyle/>
          <a:p>
            <a:pPr marL="0" indent="0">
              <a:buNone/>
            </a:pPr>
            <a:r>
              <a:rPr lang="en-NG" sz="3000" b="1" dirty="0" smtClean="0"/>
              <a:t>2</a:t>
            </a:r>
            <a:r>
              <a:rPr lang="en-NG" b="1" dirty="0"/>
              <a:t>. </a:t>
            </a:r>
            <a:r>
              <a:rPr lang="en-NG" b="1" dirty="0" smtClean="0"/>
              <a:t> </a:t>
            </a:r>
            <a:r>
              <a:rPr lang="en-NG" sz="3400" b="1" dirty="0"/>
              <a:t>Recursive Path Exploration</a:t>
            </a:r>
            <a:endParaRPr lang="en-US" sz="3400" dirty="0"/>
          </a:p>
          <a:p>
            <a:pPr marL="0" indent="0">
              <a:buNone/>
            </a:pPr>
            <a:r>
              <a:rPr lang="en-NG" sz="3700" dirty="0"/>
              <a:t>• DFS uses </a:t>
            </a:r>
            <a:r>
              <a:rPr lang="en-NG" sz="3700" b="1" dirty="0"/>
              <a:t>recursion</a:t>
            </a:r>
            <a:r>
              <a:rPr lang="en-NG" sz="3700" dirty="0"/>
              <a:t> to explore the 15-puzzle by treating each move as a new sub-problem.</a:t>
            </a:r>
            <a:endParaRPr lang="en-US" sz="3700" dirty="0"/>
          </a:p>
          <a:p>
            <a:pPr marL="0" indent="0">
              <a:buNone/>
            </a:pPr>
            <a:r>
              <a:rPr lang="en-NG" sz="3700" dirty="0"/>
              <a:t>• Once a move is made (e.g., sliding the 14-tile left), the algorithm immediately calls itself again from that new board configuration.</a:t>
            </a:r>
            <a:endParaRPr lang="en-US" sz="3700" dirty="0"/>
          </a:p>
          <a:p>
            <a:pPr marL="0" indent="0">
              <a:buNone/>
            </a:pPr>
            <a:r>
              <a:rPr lang="en-NG" sz="3700" dirty="0"/>
              <a:t>• It "pushes" each state onto a stack, moving further away from the starting point with every recursive call.</a:t>
            </a:r>
            <a:endParaRPr lang="en-US" sz="3700" dirty="0"/>
          </a:p>
          <a:p>
            <a:pPr marL="0" indent="0">
              <a:buNone/>
            </a:pPr>
            <a:r>
              <a:rPr lang="en-NG" sz="3700" b="1" dirty="0"/>
              <a:t>3. Emphasis: "Depth-First" vs. Backtracking</a:t>
            </a:r>
            <a:endParaRPr lang="en-US" sz="3700" dirty="0"/>
          </a:p>
          <a:p>
            <a:pPr marL="0" indent="0">
              <a:buNone/>
            </a:pPr>
            <a:r>
              <a:rPr lang="en-NG" sz="3700" dirty="0"/>
              <a:t>• </a:t>
            </a:r>
            <a:r>
              <a:rPr lang="en-NG" sz="3700" b="1" dirty="0"/>
              <a:t>Commitment to the Path:</a:t>
            </a:r>
            <a:r>
              <a:rPr lang="en-NG" sz="3700" dirty="0"/>
              <a:t> DFS is designed to explore one branch </a:t>
            </a:r>
            <a:r>
              <a:rPr lang="en-NG" sz="3700" b="1" dirty="0"/>
              <a:t>fully</a:t>
            </a:r>
            <a:r>
              <a:rPr lang="en-NG" sz="3700" dirty="0"/>
              <a:t> before it even considers other options at the root level.</a:t>
            </a:r>
            <a:endParaRPr lang="en-US" sz="3700" dirty="0"/>
          </a:p>
          <a:p>
            <a:pPr marL="0" indent="0">
              <a:buNone/>
            </a:pPr>
            <a:r>
              <a:rPr lang="en-NG" sz="3700" dirty="0"/>
              <a:t>• </a:t>
            </a:r>
            <a:r>
              <a:rPr lang="en-NG" sz="3700" b="1" dirty="0"/>
              <a:t>Backtracking:</a:t>
            </a:r>
            <a:r>
              <a:rPr lang="en-NG" sz="3700" dirty="0"/>
              <a:t> The algorithm only "backtracks" (goes back up to a previous board state) if it hits a dead end or a maximum depth limit</a:t>
            </a:r>
            <a:r>
              <a:rPr lang="en-NG" sz="3700" dirty="0" smtClean="0"/>
              <a:t>.</a:t>
            </a:r>
            <a:endParaRPr lang="en-US" sz="3700" dirty="0" smtClean="0"/>
          </a:p>
          <a:p>
            <a:pPr marL="0" indent="0">
              <a:buNone/>
            </a:pPr>
            <a:r>
              <a:rPr lang="en-NG" sz="3700" dirty="0"/>
              <a:t>• </a:t>
            </a:r>
            <a:r>
              <a:rPr lang="en-NG" sz="3700" b="1" dirty="0"/>
              <a:t>Middle Move Logic:</a:t>
            </a:r>
            <a:r>
              <a:rPr lang="en-NG" sz="3700" dirty="0"/>
              <a:t> In these middle steps, DFS isn't looking for the "shortest" path; it is simply trying to see how far down the current "hole" goes to find the goal.</a:t>
            </a:r>
            <a:endParaRPr lang="en-US" sz="3700" dirty="0"/>
          </a:p>
          <a:p>
            <a:endParaRPr lang="en-US" dirty="0"/>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8</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7096" t="11131" r="28381" b="7505"/>
          <a:stretch/>
        </p:blipFill>
        <p:spPr>
          <a:xfrm>
            <a:off x="-1" y="155276"/>
            <a:ext cx="2970700" cy="305375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6244" t="13722" r="26672" b="5470"/>
          <a:stretch/>
        </p:blipFill>
        <p:spPr>
          <a:xfrm>
            <a:off x="0" y="3363361"/>
            <a:ext cx="2970699" cy="2867888"/>
          </a:xfrm>
          <a:prstGeom prst="rect">
            <a:avLst/>
          </a:prstGeom>
        </p:spPr>
      </p:pic>
    </p:spTree>
    <p:extLst>
      <p:ext uri="{BB962C8B-B14F-4D97-AF65-F5344CB8AC3E}">
        <p14:creationId xmlns:p14="http://schemas.microsoft.com/office/powerpoint/2010/main" val="1177126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8611" y="1600200"/>
            <a:ext cx="3055188" cy="4601817"/>
          </a:xfrm>
        </p:spPr>
        <p:txBody>
          <a:bodyPr/>
          <a:lstStyle/>
          <a:p>
            <a:endParaRPr lang="en-US"/>
          </a:p>
        </p:txBody>
      </p:sp>
      <p:sp>
        <p:nvSpPr>
          <p:cNvPr id="4" name="Date Placeholder 3"/>
          <p:cNvSpPr>
            <a:spLocks noGrp="1"/>
          </p:cNvSpPr>
          <p:nvPr>
            <p:ph type="dt" sz="half" idx="10"/>
          </p:nvPr>
        </p:nvSpPr>
        <p:spPr/>
        <p:txBody>
          <a:bodyPr/>
          <a:lstStyle/>
          <a:p>
            <a:r>
              <a:rPr lang="en-US" smtClean="0"/>
              <a:t>12/01/2026</a:t>
            </a:r>
            <a:endParaRPr lang="en-US"/>
          </a:p>
        </p:txBody>
      </p:sp>
      <p:sp>
        <p:nvSpPr>
          <p:cNvPr id="5" name="Footer Placeholder 4"/>
          <p:cNvSpPr>
            <a:spLocks noGrp="1"/>
          </p:cNvSpPr>
          <p:nvPr>
            <p:ph type="ftr" sz="quarter" idx="11"/>
          </p:nvPr>
        </p:nvSpPr>
        <p:spPr/>
        <p:txBody>
          <a:bodyPr/>
          <a:lstStyle/>
          <a:p>
            <a:r>
              <a:rPr lang="en-US" smtClean="0"/>
              <a:t>Group 9</a:t>
            </a:r>
            <a:endParaRPr lang="en-US"/>
          </a:p>
        </p:txBody>
      </p:sp>
      <p:sp>
        <p:nvSpPr>
          <p:cNvPr id="6" name="Slide Number Placeholder 5"/>
          <p:cNvSpPr>
            <a:spLocks noGrp="1"/>
          </p:cNvSpPr>
          <p:nvPr>
            <p:ph type="sldNum" sz="quarter" idx="12"/>
          </p:nvPr>
        </p:nvSpPr>
        <p:spPr/>
        <p:txBody>
          <a:bodyPr/>
          <a:lstStyle/>
          <a:p>
            <a:fld id="{672B7600-67E3-4D97-B453-880E2742B982}" type="slidenum">
              <a:rPr lang="en-US" smtClean="0"/>
              <a:t>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762" y="1607577"/>
            <a:ext cx="3800475" cy="4505325"/>
          </a:xfrm>
          <a:prstGeom prst="rect">
            <a:avLst/>
          </a:prstGeom>
        </p:spPr>
      </p:pic>
      <p:sp>
        <p:nvSpPr>
          <p:cNvPr id="8" name="Title 1"/>
          <p:cNvSpPr>
            <a:spLocks noGrp="1"/>
          </p:cNvSpPr>
          <p:nvPr>
            <p:ph type="title"/>
          </p:nvPr>
        </p:nvSpPr>
        <p:spPr>
          <a:noFill/>
        </p:spPr>
        <p:txBody>
          <a:bodyPr>
            <a:normAutofit/>
          </a:bodyPr>
          <a:lstStyle/>
          <a:p>
            <a:pPr algn="ctr"/>
            <a:r>
              <a:rPr lang="en-US" sz="4400" dirty="0" smtClean="0"/>
              <a:t>DFS(Depth First Search)</a:t>
            </a:r>
            <a:r>
              <a:rPr lang="en-US" dirty="0"/>
              <a:t> </a:t>
            </a:r>
            <a:r>
              <a:rPr lang="en-US" dirty="0" smtClean="0"/>
              <a:t>Final State</a:t>
            </a:r>
            <a:endParaRPr lang="en-US" sz="4400" dirty="0"/>
          </a:p>
        </p:txBody>
      </p:sp>
    </p:spTree>
    <p:extLst>
      <p:ext uri="{BB962C8B-B14F-4D97-AF65-F5344CB8AC3E}">
        <p14:creationId xmlns:p14="http://schemas.microsoft.com/office/powerpoint/2010/main" val="1552129320"/>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GO">
  <a:themeElements>
    <a:clrScheme name="Ble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566_T_PGO_Mind-Puzzle.pptx" id="{7EE185B5-54AF-43EA-9F1A-2608B7CB3736}" vid="{119BD8D0-772E-4BD1-BC2B-FB4878E74AE9}"/>
    </a:ext>
  </a:extLst>
</a:theme>
</file>

<file path=ppt/theme/theme2.xml><?xml version="1.0" encoding="utf-8"?>
<a:theme xmlns:a="http://schemas.openxmlformats.org/drawingml/2006/main" name="Designed by PresentationGO">
  <a:themeElements>
    <a:clrScheme name="PresentationGo">
      <a:dk1>
        <a:srgbClr val="000000"/>
      </a:dk1>
      <a:lt1>
        <a:srgbClr val="FFFFFF"/>
      </a:lt1>
      <a:dk2>
        <a:srgbClr val="001F33"/>
      </a:dk2>
      <a:lt2>
        <a:srgbClr val="F2F2F2"/>
      </a:lt2>
      <a:accent1>
        <a:srgbClr val="F15F47"/>
      </a:accent1>
      <a:accent2>
        <a:srgbClr val="FBA91E"/>
      </a:accent2>
      <a:accent3>
        <a:srgbClr val="FEDA2F"/>
      </a:accent3>
      <a:accent4>
        <a:srgbClr val="6EA56C"/>
      </a:accent4>
      <a:accent5>
        <a:srgbClr val="3AC6E1"/>
      </a:accent5>
      <a:accent6>
        <a:srgbClr val="244470"/>
      </a:accent6>
      <a:hlink>
        <a:srgbClr val="008B58"/>
      </a:hlink>
      <a:folHlink>
        <a:srgbClr val="008B5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566_T_PGO_Mind-Puzzle.pptx" id="{7EE185B5-54AF-43EA-9F1A-2608B7CB3736}" vid="{2F9A8EFE-748E-4F76-A910-6CD8C728BA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0566_T_PGO_Mind-Puzzle</Template>
  <TotalTime>924</TotalTime>
  <Words>1254</Words>
  <Application>Microsoft Office PowerPoint</Application>
  <PresentationFormat>Widescreen</PresentationFormat>
  <Paragraphs>193</Paragraphs>
  <Slides>21</Slides>
  <Notes>4</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DengXian</vt:lpstr>
      <vt:lpstr>Open Sans</vt:lpstr>
      <vt:lpstr>Times New Roman</vt:lpstr>
      <vt:lpstr>PresentationGO</vt:lpstr>
      <vt:lpstr>Designed by PresentationGO</vt:lpstr>
      <vt:lpstr>THE 15 PUZZLE</vt:lpstr>
      <vt:lpstr>INTRODUCTION</vt:lpstr>
      <vt:lpstr>WHAT IS “THE 15 PUZZLE”?</vt:lpstr>
      <vt:lpstr>PowerPoint Presentation</vt:lpstr>
      <vt:lpstr>Goal State</vt:lpstr>
      <vt:lpstr>Puzzle Description</vt:lpstr>
      <vt:lpstr>DFS Initial state</vt:lpstr>
      <vt:lpstr>DFS Middle Moves</vt:lpstr>
      <vt:lpstr>DFS(Depth First Search) Final State</vt:lpstr>
      <vt:lpstr>PowerPoint Presentation</vt:lpstr>
      <vt:lpstr>DFS Complexity</vt:lpstr>
      <vt:lpstr>Depth-First Search (DFS) –  Time Complexity </vt:lpstr>
      <vt:lpstr>DFS Space Complexity</vt:lpstr>
      <vt:lpstr>A* Middle Moves(How A Chooses Its Path)</vt:lpstr>
      <vt:lpstr>The Manhattan Distance Heuristic</vt:lpstr>
      <vt:lpstr>PowerPoint Presentation</vt:lpstr>
      <vt:lpstr>DFS &amp; A* Animations</vt:lpstr>
      <vt:lpstr>DFS vs A*  Comparison</vt:lpstr>
      <vt:lpstr>The 15 Puzzle Advantages &amp; Limitations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15 Puzzle</dc:title>
  <dc:creator>Tomilola</dc:creator>
  <dc:description>© Copyright PresentationGO.com</dc:description>
  <cp:lastModifiedBy>HP</cp:lastModifiedBy>
  <cp:revision>44</cp:revision>
  <dcterms:created xsi:type="dcterms:W3CDTF">2026-01-11T16:40:01Z</dcterms:created>
  <dcterms:modified xsi:type="dcterms:W3CDTF">2026-01-12T14:24:51Z</dcterms:modified>
  <cp:category>Templates</cp:category>
</cp:coreProperties>
</file>